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Lst>
  <p:notesMasterIdLst>
    <p:notesMasterId r:id="rId32"/>
  </p:notesMasterIdLst>
  <p:handoutMasterIdLst>
    <p:handoutMasterId r:id="rId33"/>
  </p:handoutMasterIdLst>
  <p:sldIdLst>
    <p:sldId id="692" r:id="rId2"/>
    <p:sldId id="694" r:id="rId3"/>
    <p:sldId id="700" r:id="rId4"/>
    <p:sldId id="701" r:id="rId5"/>
    <p:sldId id="702" r:id="rId6"/>
    <p:sldId id="703" r:id="rId7"/>
    <p:sldId id="737" r:id="rId8"/>
    <p:sldId id="736" r:id="rId9"/>
    <p:sldId id="738" r:id="rId10"/>
    <p:sldId id="739" r:id="rId11"/>
    <p:sldId id="740" r:id="rId12"/>
    <p:sldId id="704" r:id="rId13"/>
    <p:sldId id="705" r:id="rId14"/>
    <p:sldId id="707" r:id="rId15"/>
    <p:sldId id="708" r:id="rId16"/>
    <p:sldId id="741" r:id="rId17"/>
    <p:sldId id="711" r:id="rId18"/>
    <p:sldId id="712" r:id="rId19"/>
    <p:sldId id="742" r:id="rId20"/>
    <p:sldId id="715" r:id="rId21"/>
    <p:sldId id="716" r:id="rId22"/>
    <p:sldId id="717" r:id="rId23"/>
    <p:sldId id="726" r:id="rId24"/>
    <p:sldId id="728" r:id="rId25"/>
    <p:sldId id="743" r:id="rId26"/>
    <p:sldId id="729" r:id="rId27"/>
    <p:sldId id="732" r:id="rId28"/>
    <p:sldId id="733" r:id="rId29"/>
    <p:sldId id="734" r:id="rId30"/>
    <p:sldId id="735" r:id="rId31"/>
  </p:sldIdLst>
  <p:sldSz cx="9144000" cy="5145088"/>
  <p:notesSz cx="6858000" cy="9144000"/>
  <p:defaultTextStyle>
    <a:defPPr>
      <a:defRPr lang="zh-CN"/>
    </a:defPPr>
    <a:lvl1pPr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1pPr>
    <a:lvl2pPr marL="4572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2pPr>
    <a:lvl3pPr marL="9144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3pPr>
    <a:lvl4pPr marL="13716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4pPr>
    <a:lvl5pPr marL="1828800" algn="l" rtl="0" fontAlgn="base">
      <a:spcBef>
        <a:spcPct val="0"/>
      </a:spcBef>
      <a:spcAft>
        <a:spcPct val="0"/>
      </a:spcAft>
      <a:defRPr sz="2800" b="1" u="sng" kern="1200">
        <a:solidFill>
          <a:srgbClr val="000099"/>
        </a:solidFill>
        <a:latin typeface="Times New Roman" pitchFamily="18" charset="0"/>
        <a:ea typeface="微软雅黑" pitchFamily="34" charset="-122"/>
        <a:cs typeface="Times New Roman" pitchFamily="18" charset="0"/>
      </a:defRPr>
    </a:lvl5pPr>
    <a:lvl6pPr marL="22860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6pPr>
    <a:lvl7pPr marL="27432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7pPr>
    <a:lvl8pPr marL="32004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8pPr>
    <a:lvl9pPr marL="3657600" algn="l" defTabSz="914400" rtl="0" eaLnBrk="1" latinLnBrk="0" hangingPunct="1">
      <a:defRPr sz="2800" b="1" u="sng" kern="1200">
        <a:solidFill>
          <a:srgbClr val="000099"/>
        </a:solidFill>
        <a:latin typeface="Times New Roman" pitchFamily="18" charset="0"/>
        <a:ea typeface="微软雅黑" pitchFamily="34" charset="-122"/>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FBFBFB"/>
    <a:srgbClr val="99CCFF"/>
    <a:srgbClr val="6699FF"/>
    <a:srgbClr val="3399FF"/>
    <a:srgbClr val="C0C0C0"/>
    <a:srgbClr val="FF0000"/>
    <a:srgbClr val="EFF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7" autoAdjust="0"/>
    <p:restoredTop sz="75455" autoAdjust="0"/>
  </p:normalViewPr>
  <p:slideViewPr>
    <p:cSldViewPr>
      <p:cViewPr>
        <p:scale>
          <a:sx n="70" d="100"/>
          <a:sy n="70" d="100"/>
        </p:scale>
        <p:origin x="-798" y="-114"/>
      </p:cViewPr>
      <p:guideLst>
        <p:guide orient="horz" pos="162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20"/>
    </p:cViewPr>
  </p:sorterViewPr>
  <p:notesViewPr>
    <p:cSldViewPr>
      <p:cViewPr varScale="1">
        <p:scale>
          <a:sx n="58" d="100"/>
          <a:sy n="58" d="100"/>
        </p:scale>
        <p:origin x="-193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fld id="{F4BA46ED-D681-4B04-8F38-6BE055B36E0D}" type="slidenum">
              <a:rPr lang="en-US" altLang="zh-CN"/>
              <a:pPr>
                <a:defRPr/>
              </a:pPr>
              <a:t>‹#›</a:t>
            </a:fld>
            <a:endParaRPr lang="en-US" altLang="zh-CN"/>
          </a:p>
        </p:txBody>
      </p:sp>
    </p:spTree>
    <p:extLst>
      <p:ext uri="{BB962C8B-B14F-4D97-AF65-F5344CB8AC3E}">
        <p14:creationId xmlns:p14="http://schemas.microsoft.com/office/powerpoint/2010/main" val="2653442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14340"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1" sz="1200" b="0" u="none">
                <a:solidFill>
                  <a:schemeClr val="tx1"/>
                </a:solidFill>
                <a:effectLst/>
                <a:latin typeface="Times New Roman" pitchFamily="18" charset="0"/>
                <a:ea typeface="宋体" pitchFamily="2" charset="-122"/>
                <a:cs typeface="+mn-cs"/>
              </a:defRPr>
            </a:lvl1pPr>
          </a:lstStyle>
          <a:p>
            <a:pPr>
              <a:defRPr/>
            </a:pPr>
            <a:endParaRPr lang="en-US" altLang="zh-CN"/>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b="0" u="none">
                <a:solidFill>
                  <a:schemeClr val="tx1"/>
                </a:solidFill>
                <a:effectLst/>
                <a:latin typeface="Times New Roman" pitchFamily="18" charset="0"/>
                <a:ea typeface="宋体" pitchFamily="2" charset="-122"/>
                <a:cs typeface="+mn-cs"/>
              </a:defRPr>
            </a:lvl1pPr>
          </a:lstStyle>
          <a:p>
            <a:pPr>
              <a:defRPr/>
            </a:pPr>
            <a:fld id="{9633CA5A-D3BE-4A52-BFDE-4D1F769D5861}" type="slidenum">
              <a:rPr lang="en-US" altLang="zh-CN"/>
              <a:pPr>
                <a:defRPr/>
              </a:pPr>
              <a:t>‹#›</a:t>
            </a:fld>
            <a:endParaRPr lang="en-US" altLang="zh-CN"/>
          </a:p>
        </p:txBody>
      </p:sp>
    </p:spTree>
    <p:extLst>
      <p:ext uri="{BB962C8B-B14F-4D97-AF65-F5344CB8AC3E}">
        <p14:creationId xmlns:p14="http://schemas.microsoft.com/office/powerpoint/2010/main" val="35587936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r>
              <a:rPr lang="zh-CN" altLang="en-US" b="1" smtClean="0">
                <a:ea typeface="楷体_GB2312" pitchFamily="49" charset="-122"/>
              </a:rPr>
              <a:t>计算机产生的信息一般是字母、数字、语音、图形或图像的组合。</a:t>
            </a:r>
          </a:p>
          <a:p>
            <a:r>
              <a:rPr lang="zh-CN" altLang="en-US" b="1" smtClean="0">
                <a:ea typeface="楷体_GB2312" pitchFamily="49" charset="-122"/>
              </a:rPr>
              <a:t>数据通信是指在不同计算机之间传送表示字母、数字、符号的二进制代码0、1比特序列的模拟或数字信号的过程。数据通信的任务是传输二进制代码比特序列，而不需要解释代码所表示的内容。</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2"/>
          <p:cNvSpPr>
            <a:spLocks noGrp="1" noRot="1" noChangeAspect="1" noChangeArrowheads="1" noTextEdit="1"/>
          </p:cNvSpPr>
          <p:nvPr>
            <p:ph type="sldImg"/>
          </p:nvPr>
        </p:nvSpPr>
        <p:spPr>
          <a:ln/>
        </p:spPr>
      </p:sp>
      <p:sp>
        <p:nvSpPr>
          <p:cNvPr id="314370" name="Rectangle 3"/>
          <p:cNvSpPr>
            <a:spLocks noGrp="1" noChangeArrowheads="1"/>
          </p:cNvSpPr>
          <p:nvPr>
            <p:ph type="body" idx="1"/>
          </p:nvPr>
        </p:nvSpPr>
        <p:spPr>
          <a:noFill/>
          <a:ln/>
        </p:spPr>
        <p:txBody>
          <a:bodyPr/>
          <a:lstStyle/>
          <a:p>
            <a:r>
              <a:rPr lang="zh-CN" altLang="en-US" smtClean="0">
                <a:ea typeface="宋体" charset="-122"/>
              </a:rPr>
              <a:t>数字信号传输失真小、误码率低、数据传输速率高，因此语音、图像信息的数字化已成为发展的必然趋势。</a:t>
            </a:r>
            <a:r>
              <a:rPr lang="zh-CN" altLang="en-US" sz="1000" b="1" smtClean="0">
                <a:solidFill>
                  <a:srgbClr val="2D2DB9"/>
                </a:solidFill>
                <a:ea typeface="宋体" charset="-122"/>
                <a:cs typeface="Times New Roman" pitchFamily="18" charset="0"/>
              </a:rPr>
              <a:t>脉冲编码调制（</a:t>
            </a:r>
            <a:r>
              <a:rPr lang="en-US" altLang="zh-CN" sz="1000" b="1" smtClean="0">
                <a:solidFill>
                  <a:srgbClr val="2D2DB9"/>
                </a:solidFill>
                <a:ea typeface="宋体" charset="-122"/>
                <a:cs typeface="Times New Roman" pitchFamily="18" charset="0"/>
              </a:rPr>
              <a:t>PCM</a:t>
            </a:r>
            <a:r>
              <a:rPr lang="zh-CN" altLang="en-US" sz="1000" b="1" smtClean="0">
                <a:solidFill>
                  <a:srgbClr val="2D2DB9"/>
                </a:solidFill>
                <a:ea typeface="宋体" charset="-122"/>
                <a:cs typeface="Times New Roman" pitchFamily="18" charset="0"/>
              </a:rPr>
              <a:t>）是模拟数据数字化的主要方法；</a:t>
            </a:r>
            <a:r>
              <a:rPr lang="en-US" altLang="zh-CN" b="1" smtClean="0">
                <a:solidFill>
                  <a:schemeClr val="accent2"/>
                </a:solidFill>
                <a:ea typeface="宋体" charset="-122"/>
              </a:rPr>
              <a:t>PCM</a:t>
            </a:r>
            <a:r>
              <a:rPr lang="zh-CN" altLang="en-US" b="1" smtClean="0">
                <a:solidFill>
                  <a:schemeClr val="accent2"/>
                </a:solidFill>
                <a:ea typeface="宋体" charset="-122"/>
              </a:rPr>
              <a:t>技术的典型应用就是语音数字化。</a:t>
            </a:r>
          </a:p>
          <a:p>
            <a:endParaRPr lang="zh-CN" altLang="en-US" sz="1000" b="1" smtClean="0">
              <a:solidFill>
                <a:srgbClr val="2D2DB9"/>
              </a:solidFill>
              <a:ea typeface="宋体" charset="-122"/>
              <a:cs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2"/>
          <p:cNvSpPr>
            <a:spLocks noGrp="1" noRot="1" noChangeAspect="1" noChangeArrowheads="1" noTextEdit="1"/>
          </p:cNvSpPr>
          <p:nvPr>
            <p:ph type="sldImg"/>
          </p:nvPr>
        </p:nvSpPr>
        <p:spPr>
          <a:ln/>
        </p:spPr>
      </p:sp>
      <p:sp>
        <p:nvSpPr>
          <p:cNvPr id="324610" name="Rectangle 3"/>
          <p:cNvSpPr>
            <a:spLocks noGrp="1" noChangeArrowheads="1"/>
          </p:cNvSpPr>
          <p:nvPr>
            <p:ph type="body" idx="1"/>
          </p:nvPr>
        </p:nvSpPr>
        <p:spPr>
          <a:noFill/>
          <a:ln/>
        </p:spPr>
        <p:txBody>
          <a:bodyPr/>
          <a:lstStyle/>
          <a:p>
            <a:r>
              <a:rPr lang="zh-CN" altLang="en-US" sz="1000" b="1" smtClean="0">
                <a:solidFill>
                  <a:srgbClr val="2D2DB9"/>
                </a:solidFill>
                <a:ea typeface="宋体" charset="-122"/>
                <a:cs typeface="Times New Roman" pitchFamily="18" charset="0"/>
              </a:rPr>
              <a:t>采样频率</a:t>
            </a:r>
            <a:r>
              <a:rPr lang="en-US" altLang="zh-CN" sz="1000" b="1" smtClean="0">
                <a:solidFill>
                  <a:srgbClr val="2D2DB9"/>
                </a:solidFill>
                <a:ea typeface="宋体" charset="-122"/>
                <a:cs typeface="Times New Roman" pitchFamily="18" charset="0"/>
              </a:rPr>
              <a:t>f</a:t>
            </a:r>
            <a:r>
              <a:rPr lang="zh-CN" altLang="en-US" sz="1000" b="1" smtClean="0">
                <a:solidFill>
                  <a:srgbClr val="2D2DB9"/>
                </a:solidFill>
                <a:ea typeface="宋体" charset="-122"/>
                <a:cs typeface="Times New Roman" pitchFamily="18" charset="0"/>
              </a:rPr>
              <a:t>应为：</a:t>
            </a:r>
            <a:r>
              <a:rPr lang="en-US" altLang="zh-CN" sz="1000" b="1" smtClean="0">
                <a:solidFill>
                  <a:srgbClr val="2D2DB9"/>
                </a:solidFill>
                <a:ea typeface="宋体" charset="-122"/>
                <a:cs typeface="Times New Roman" pitchFamily="18" charset="0"/>
              </a:rPr>
              <a:t>f≥2B</a:t>
            </a:r>
            <a:r>
              <a:rPr lang="zh-CN" altLang="en-US" sz="1000" b="1" smtClean="0">
                <a:solidFill>
                  <a:srgbClr val="2D2DB9"/>
                </a:solidFill>
                <a:ea typeface="宋体" charset="-122"/>
                <a:cs typeface="Times New Roman" pitchFamily="18" charset="0"/>
              </a:rPr>
              <a:t>或</a:t>
            </a:r>
            <a:r>
              <a:rPr lang="en-US" altLang="zh-CN" sz="1000" b="1" smtClean="0">
                <a:solidFill>
                  <a:srgbClr val="2D2DB9"/>
                </a:solidFill>
                <a:ea typeface="宋体" charset="-122"/>
                <a:cs typeface="Times New Roman" pitchFamily="18" charset="0"/>
              </a:rPr>
              <a:t>f=1/T≥2·f</a:t>
            </a:r>
            <a:r>
              <a:rPr lang="en-US" altLang="zh-CN" sz="1000" b="1" baseline="-25000" smtClean="0">
                <a:solidFill>
                  <a:srgbClr val="2D2DB9"/>
                </a:solidFill>
                <a:ea typeface="宋体" charset="-122"/>
                <a:cs typeface="Times New Roman" pitchFamily="18" charset="0"/>
              </a:rPr>
              <a:t>max</a:t>
            </a:r>
            <a:r>
              <a:rPr lang="zh-CN" altLang="en-US" sz="1000" b="1" smtClean="0">
                <a:solidFill>
                  <a:srgbClr val="2D2DB9"/>
                </a:solidFill>
                <a:ea typeface="宋体" charset="-122"/>
                <a:cs typeface="Times New Roman" pitchFamily="18" charset="0"/>
              </a:rPr>
              <a:t>。其中，</a:t>
            </a:r>
            <a:r>
              <a:rPr lang="en-US" altLang="zh-CN" sz="1000" b="1" smtClean="0">
                <a:solidFill>
                  <a:srgbClr val="2D2DB9"/>
                </a:solidFill>
                <a:ea typeface="宋体" charset="-122"/>
                <a:cs typeface="Times New Roman" pitchFamily="18" charset="0"/>
              </a:rPr>
              <a:t>B</a:t>
            </a:r>
            <a:r>
              <a:rPr lang="zh-CN" altLang="en-US" sz="1000" b="1" smtClean="0">
                <a:solidFill>
                  <a:srgbClr val="2D2DB9"/>
                </a:solidFill>
                <a:ea typeface="宋体" charset="-122"/>
                <a:cs typeface="Times New Roman" pitchFamily="18" charset="0"/>
              </a:rPr>
              <a:t>为通信信道带宽，</a:t>
            </a:r>
            <a:r>
              <a:rPr lang="en-US" altLang="zh-CN" sz="1000" b="1" smtClean="0">
                <a:solidFill>
                  <a:srgbClr val="2D2DB9"/>
                </a:solidFill>
                <a:ea typeface="宋体" charset="-122"/>
                <a:cs typeface="Times New Roman" pitchFamily="18" charset="0"/>
              </a:rPr>
              <a:t>T</a:t>
            </a:r>
            <a:r>
              <a:rPr lang="zh-CN" altLang="en-US" sz="1000" b="1" smtClean="0">
                <a:solidFill>
                  <a:srgbClr val="2D2DB9"/>
                </a:solidFill>
                <a:ea typeface="宋体" charset="-122"/>
                <a:cs typeface="Times New Roman" pitchFamily="18" charset="0"/>
              </a:rPr>
              <a:t>为采样周期，</a:t>
            </a:r>
            <a:r>
              <a:rPr lang="en-US" altLang="zh-CN" sz="1000" b="1" smtClean="0">
                <a:solidFill>
                  <a:srgbClr val="2D2DB9"/>
                </a:solidFill>
                <a:ea typeface="宋体" charset="-122"/>
                <a:cs typeface="Times New Roman" pitchFamily="18" charset="0"/>
              </a:rPr>
              <a:t>f</a:t>
            </a:r>
            <a:r>
              <a:rPr lang="en-US" altLang="zh-CN" sz="1000" b="1" baseline="-25000" smtClean="0">
                <a:solidFill>
                  <a:srgbClr val="2D2DB9"/>
                </a:solidFill>
                <a:ea typeface="宋体" charset="-122"/>
                <a:cs typeface="Times New Roman" pitchFamily="18" charset="0"/>
              </a:rPr>
              <a:t>max</a:t>
            </a:r>
            <a:r>
              <a:rPr lang="zh-CN" altLang="en-US" sz="1000" b="1" smtClean="0">
                <a:solidFill>
                  <a:srgbClr val="2D2DB9"/>
                </a:solidFill>
                <a:ea typeface="宋体" charset="-122"/>
                <a:cs typeface="Times New Roman" pitchFamily="18" charset="0"/>
              </a:rPr>
              <a:t>为信道允许通过的信号最高频率；如果以大于或等于通信信道带宽</a:t>
            </a:r>
            <a:r>
              <a:rPr lang="en-US" altLang="zh-CN" sz="1000" b="1" smtClean="0">
                <a:solidFill>
                  <a:srgbClr val="2D2DB9"/>
                </a:solidFill>
                <a:ea typeface="宋体" charset="-122"/>
                <a:cs typeface="Times New Roman" pitchFamily="18" charset="0"/>
              </a:rPr>
              <a:t>2</a:t>
            </a:r>
            <a:r>
              <a:rPr lang="zh-CN" altLang="en-US" sz="1000" b="1" smtClean="0">
                <a:solidFill>
                  <a:srgbClr val="2D2DB9"/>
                </a:solidFill>
                <a:ea typeface="宋体" charset="-122"/>
                <a:cs typeface="Times New Roman" pitchFamily="18" charset="0"/>
              </a:rPr>
              <a:t>倍的速率对信号采样，其样本可以包含足以重构原模拟信号的所有信息。</a:t>
            </a:r>
            <a:r>
              <a:rPr lang="zh-CN" altLang="en-US" sz="1000" smtClean="0">
                <a:solidFill>
                  <a:srgbClr val="18386B"/>
                </a:solidFill>
                <a:latin typeface="微软雅黑" pitchFamily="34" charset="-122"/>
                <a:ea typeface="微软雅黑" pitchFamily="34" charset="-122"/>
                <a:cs typeface="Times New Roman" pitchFamily="18" charset="0"/>
              </a:rPr>
              <a:t>经过量化后的样本幅度为离散的量级值，已不是连续值；</a:t>
            </a:r>
            <a:endParaRPr lang="en-US" altLang="zh-CN" sz="1000" smtClean="0">
              <a:solidFill>
                <a:srgbClr val="18386B"/>
              </a:solidFill>
              <a:latin typeface="微软雅黑" pitchFamily="34" charset="-122"/>
              <a:ea typeface="微软雅黑" pitchFamily="34" charset="-122"/>
              <a:cs typeface="Times New Roman" pitchFamily="18" charset="0"/>
            </a:endParaRPr>
          </a:p>
          <a:p>
            <a:endParaRPr lang="zh-CN" altLang="en-US" sz="1000" b="1" smtClean="0">
              <a:solidFill>
                <a:srgbClr val="2D2DB9"/>
              </a:solidFill>
              <a:ea typeface="宋体" charset="-122"/>
              <a:cs typeface="Times New Roman" pitchFamily="18" charset="0"/>
            </a:endParaRPr>
          </a:p>
          <a:p>
            <a:endParaRPr lang="zh-CN" altLang="en-US" b="1" smtClean="0">
              <a:solidFill>
                <a:schemeClr val="accent2"/>
              </a:solidFill>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2"/>
          <p:cNvSpPr>
            <a:spLocks noGrp="1" noRot="1" noChangeAspect="1" noChangeArrowheads="1" noTextEdit="1"/>
          </p:cNvSpPr>
          <p:nvPr>
            <p:ph type="sldImg"/>
          </p:nvPr>
        </p:nvSpPr>
        <p:spPr>
          <a:ln/>
        </p:spPr>
      </p:sp>
      <p:sp>
        <p:nvSpPr>
          <p:cNvPr id="318466" name="Rectangle 3"/>
          <p:cNvSpPr>
            <a:spLocks noGrp="1" noChangeArrowheads="1"/>
          </p:cNvSpPr>
          <p:nvPr>
            <p:ph type="body" idx="1"/>
          </p:nvPr>
        </p:nvSpPr>
        <p:spPr>
          <a:noFill/>
          <a:ln/>
        </p:spPr>
        <p:txBody>
          <a:bodyPr/>
          <a:lstStyle/>
          <a:p>
            <a:r>
              <a:rPr lang="zh-CN" altLang="en-US" sz="1600" dirty="0" smtClean="0">
                <a:solidFill>
                  <a:srgbClr val="18386B"/>
                </a:solidFill>
                <a:latin typeface="微软雅黑" pitchFamily="34" charset="-122"/>
                <a:ea typeface="微软雅黑" pitchFamily="34" charset="-122"/>
                <a:cs typeface="Times New Roman" pitchFamily="18" charset="0"/>
              </a:rPr>
              <a:t>如果每个量化级采用7+1=8位二进制编码表示;数据传输速率应达到8位×8000/秒 = 64</a:t>
            </a:r>
            <a:r>
              <a:rPr lang="en-US" altLang="zh-CN" sz="1600" dirty="0" smtClean="0">
                <a:solidFill>
                  <a:srgbClr val="18386B"/>
                </a:solidFill>
                <a:latin typeface="微软雅黑" pitchFamily="34" charset="-122"/>
                <a:ea typeface="微软雅黑" pitchFamily="34" charset="-122"/>
                <a:cs typeface="Times New Roman" pitchFamily="18" charset="0"/>
              </a:rPr>
              <a:t>kb/s</a:t>
            </a:r>
            <a:r>
              <a:rPr lang="en-US" altLang="zh-CN" sz="1100" b="1" dirty="0" smtClean="0">
                <a:ea typeface="楷体_GB2312" pitchFamily="49" charset="-122"/>
                <a:cs typeface="Times New Roman" pitchFamily="18" charset="0"/>
              </a:rPr>
              <a:t>。</a:t>
            </a:r>
          </a:p>
          <a:p>
            <a:r>
              <a:rPr lang="zh-CN" altLang="en-US" sz="1000" b="1" dirty="0" smtClean="0">
                <a:solidFill>
                  <a:srgbClr val="2D2DB9"/>
                </a:solidFill>
                <a:ea typeface="宋体" charset="-122"/>
                <a:cs typeface="Times New Roman" pitchFamily="18" charset="0"/>
              </a:rPr>
              <a:t>脉冲编码调制</a:t>
            </a:r>
            <a:r>
              <a:rPr lang="en-US" altLang="zh-CN" sz="1000" b="1" dirty="0" smtClean="0">
                <a:solidFill>
                  <a:srgbClr val="2D2DB9"/>
                </a:solidFill>
                <a:ea typeface="宋体" charset="-122"/>
                <a:cs typeface="Times New Roman" pitchFamily="18" charset="0"/>
              </a:rPr>
              <a:t>(PCM)</a:t>
            </a:r>
            <a:r>
              <a:rPr lang="zh-CN" altLang="en-US" sz="1000" b="1" dirty="0" smtClean="0">
                <a:solidFill>
                  <a:srgbClr val="2D2DB9"/>
                </a:solidFill>
                <a:ea typeface="宋体" charset="-122"/>
                <a:cs typeface="Times New Roman" pitchFamily="18" charset="0"/>
              </a:rPr>
              <a:t>可以</a:t>
            </a:r>
            <a:r>
              <a:rPr lang="zh-CN" altLang="en-US" sz="1000" b="1" dirty="0" smtClean="0">
                <a:solidFill>
                  <a:srgbClr val="2D2DB9"/>
                </a:solidFill>
                <a:ea typeface="宋体" charset="-122"/>
                <a:cs typeface="Times New Roman" pitchFamily="18" charset="0"/>
              </a:rPr>
              <a:t>用于计算机中的图形、图像数字化与传输处理中；</a:t>
            </a:r>
            <a:r>
              <a:rPr lang="en-US" altLang="zh-CN" sz="1000" b="1" dirty="0" smtClean="0">
                <a:solidFill>
                  <a:srgbClr val="2D2DB9"/>
                </a:solidFill>
                <a:ea typeface="宋体" charset="-122"/>
                <a:cs typeface="Times New Roman" pitchFamily="18" charset="0"/>
              </a:rPr>
              <a:t>PCM</a:t>
            </a:r>
            <a:r>
              <a:rPr lang="zh-CN" altLang="en-US" sz="1000" b="1" dirty="0" smtClean="0">
                <a:solidFill>
                  <a:srgbClr val="2D2DB9"/>
                </a:solidFill>
                <a:ea typeface="宋体" charset="-122"/>
                <a:cs typeface="Times New Roman" pitchFamily="18" charset="0"/>
              </a:rPr>
              <a:t>的缺点是采用二进制编码，由于使用的二进制位数较多，因此</a:t>
            </a:r>
            <a:r>
              <a:rPr lang="en-US" altLang="zh-CN" sz="1000" b="1" dirty="0" smtClean="0">
                <a:solidFill>
                  <a:srgbClr val="2D2DB9"/>
                </a:solidFill>
                <a:ea typeface="宋体" charset="-122"/>
                <a:cs typeface="Times New Roman" pitchFamily="18" charset="0"/>
              </a:rPr>
              <a:t>PCM</a:t>
            </a:r>
            <a:r>
              <a:rPr lang="zh-CN" altLang="en-US" sz="1000" b="1" dirty="0" smtClean="0">
                <a:solidFill>
                  <a:srgbClr val="2D2DB9"/>
                </a:solidFill>
                <a:ea typeface="宋体" charset="-122"/>
                <a:cs typeface="Times New Roman" pitchFamily="18" charset="0"/>
              </a:rPr>
              <a:t>的编码效率比较低。</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2"/>
          <p:cNvSpPr>
            <a:spLocks noGrp="1" noRot="1" noChangeAspect="1" noChangeArrowheads="1" noTextEdit="1"/>
          </p:cNvSpPr>
          <p:nvPr>
            <p:ph type="sldImg"/>
          </p:nvPr>
        </p:nvSpPr>
        <p:spPr>
          <a:ln/>
        </p:spPr>
      </p:sp>
      <p:sp>
        <p:nvSpPr>
          <p:cNvPr id="320514" name="Rectangle 3"/>
          <p:cNvSpPr>
            <a:spLocks noGrp="1" noChangeArrowheads="1"/>
          </p:cNvSpPr>
          <p:nvPr>
            <p:ph type="body" idx="1"/>
          </p:nvPr>
        </p:nvSpPr>
        <p:spPr>
          <a:noFill/>
          <a:ln/>
        </p:spPr>
        <p:txBody>
          <a:bodyPr/>
          <a:lstStyle/>
          <a:p>
            <a:r>
              <a:rPr lang="zh-CN" altLang="en-US" dirty="0" smtClean="0">
                <a:ea typeface="宋体" charset="-122"/>
              </a:rPr>
              <a:t>数据通信系统由发送设备、通信线路与接收设备组成。发送设备由数据信号编码器与数据信号发送设备组成；接收设备由数据信号接收设备与数据信号解码器组成。</a:t>
            </a:r>
          </a:p>
          <a:p>
            <a:r>
              <a:rPr lang="zh-CN" altLang="en-US" dirty="0" smtClean="0">
                <a:ea typeface="宋体" charset="-122"/>
              </a:rPr>
              <a:t>信源包括发送方的计算机及与发送设备，信宿包括接收方的计算机与接收设备。</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2"/>
          <p:cNvSpPr>
            <a:spLocks noGrp="1" noRot="1" noChangeAspect="1" noChangeArrowheads="1" noTextEdit="1"/>
          </p:cNvSpPr>
          <p:nvPr>
            <p:ph type="sldImg"/>
          </p:nvPr>
        </p:nvSpPr>
        <p:spPr>
          <a:ln/>
        </p:spPr>
      </p:sp>
      <p:sp>
        <p:nvSpPr>
          <p:cNvPr id="322562" name="Rectangle 3"/>
          <p:cNvSpPr>
            <a:spLocks noGrp="1" noChangeArrowheads="1"/>
          </p:cNvSpPr>
          <p:nvPr>
            <p:ph type="body" idx="1"/>
          </p:nvPr>
        </p:nvSpPr>
        <p:spPr>
          <a:noFill/>
          <a:ln/>
        </p:spPr>
        <p:txBody>
          <a:bodyPr/>
          <a:lstStyle/>
          <a:p>
            <a:r>
              <a:rPr lang="zh-CN" altLang="en-US" sz="1600" b="1" u="sng" smtClean="0">
                <a:solidFill>
                  <a:srgbClr val="2D2DB9"/>
                </a:solidFill>
                <a:ea typeface="宋体" charset="-122"/>
                <a:cs typeface="Times New Roman" pitchFamily="18" charset="0"/>
              </a:rPr>
              <a:t>设计一个数据通信系统需要回答</a:t>
            </a:r>
            <a:r>
              <a:rPr lang="en-US" altLang="zh-CN" sz="1600" b="1" u="sng" smtClean="0">
                <a:solidFill>
                  <a:srgbClr val="2D2DB9"/>
                </a:solidFill>
                <a:ea typeface="宋体" charset="-122"/>
                <a:cs typeface="Times New Roman" pitchFamily="18" charset="0"/>
              </a:rPr>
              <a:t>3</a:t>
            </a:r>
            <a:r>
              <a:rPr lang="zh-CN" altLang="en-US" sz="1600" b="1" u="sng" smtClean="0">
                <a:solidFill>
                  <a:srgbClr val="2D2DB9"/>
                </a:solidFill>
                <a:ea typeface="宋体" charset="-122"/>
                <a:cs typeface="Times New Roman" pitchFamily="18" charset="0"/>
              </a:rPr>
              <a:t>个基本问题</a:t>
            </a:r>
            <a:r>
              <a:rPr lang="zh-CN" altLang="en-US" sz="1600" smtClean="0">
                <a:solidFill>
                  <a:srgbClr val="2D2DB9"/>
                </a:solidFill>
                <a:ea typeface="宋体" charset="-122"/>
                <a:cs typeface="Times New Roman" pitchFamily="18" charset="0"/>
              </a:rPr>
              <a:t>：</a:t>
            </a:r>
            <a:endParaRPr lang="en-US" altLang="zh-CN" sz="1600" smtClean="0">
              <a:solidFill>
                <a:srgbClr val="2D2DB9"/>
              </a:solidFill>
              <a:ea typeface="宋体" charset="-122"/>
              <a:cs typeface="Times New Roman" pitchFamily="18" charset="0"/>
            </a:endParaRPr>
          </a:p>
          <a:p>
            <a:r>
              <a:rPr lang="zh-CN" altLang="en-US" sz="1600" b="1" smtClean="0">
                <a:solidFill>
                  <a:srgbClr val="2D2DB9"/>
                </a:solidFill>
                <a:ea typeface="宋体" charset="-122"/>
                <a:cs typeface="Times New Roman" pitchFamily="18" charset="0"/>
              </a:rPr>
              <a:t>串行通信与并行通信；单工、半双工与全双工通信；同步技术</a:t>
            </a:r>
          </a:p>
          <a:p>
            <a:endParaRPr lang="zh-CN" altLang="en-US" smtClean="0">
              <a:ea typeface="宋体" charset="-122"/>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2"/>
          <p:cNvSpPr>
            <a:spLocks noGrp="1" noRot="1" noChangeAspect="1" noChangeArrowheads="1" noTextEdit="1"/>
          </p:cNvSpPr>
          <p:nvPr>
            <p:ph type="sldImg"/>
          </p:nvPr>
        </p:nvSpPr>
        <p:spPr>
          <a:ln/>
        </p:spPr>
      </p:sp>
      <p:sp>
        <p:nvSpPr>
          <p:cNvPr id="325634" name="Rectangle 3"/>
          <p:cNvSpPr>
            <a:spLocks noGrp="1" noChangeArrowheads="1"/>
          </p:cNvSpPr>
          <p:nvPr>
            <p:ph type="body" idx="1"/>
          </p:nvPr>
        </p:nvSpPr>
        <p:spPr>
          <a:noFill/>
          <a:ln/>
        </p:spPr>
        <p:txBody>
          <a:bodyPr/>
          <a:lstStyle/>
          <a:p>
            <a:r>
              <a:rPr lang="zh-CN" altLang="en-US" sz="1600" b="1" u="sng" smtClean="0">
                <a:solidFill>
                  <a:srgbClr val="2D2DB9"/>
                </a:solidFill>
                <a:ea typeface="宋体" charset="-122"/>
                <a:cs typeface="Times New Roman" pitchFamily="18" charset="0"/>
              </a:rPr>
              <a:t>设计一个数据通信系统需要回答</a:t>
            </a:r>
            <a:r>
              <a:rPr lang="en-US" altLang="zh-CN" sz="1600" b="1" u="sng" smtClean="0">
                <a:solidFill>
                  <a:srgbClr val="2D2DB9"/>
                </a:solidFill>
                <a:ea typeface="宋体" charset="-122"/>
                <a:cs typeface="Times New Roman" pitchFamily="18" charset="0"/>
              </a:rPr>
              <a:t>3</a:t>
            </a:r>
            <a:r>
              <a:rPr lang="zh-CN" altLang="en-US" sz="1600" b="1" u="sng" smtClean="0">
                <a:solidFill>
                  <a:srgbClr val="2D2DB9"/>
                </a:solidFill>
                <a:ea typeface="宋体" charset="-122"/>
                <a:cs typeface="Times New Roman" pitchFamily="18" charset="0"/>
              </a:rPr>
              <a:t>个基本问题</a:t>
            </a:r>
            <a:r>
              <a:rPr lang="zh-CN" altLang="en-US" sz="1600" smtClean="0">
                <a:solidFill>
                  <a:srgbClr val="2D2DB9"/>
                </a:solidFill>
                <a:ea typeface="宋体" charset="-122"/>
                <a:cs typeface="Times New Roman" pitchFamily="18" charset="0"/>
              </a:rPr>
              <a:t>：</a:t>
            </a:r>
            <a:endParaRPr lang="en-US" altLang="zh-CN" sz="1600" smtClean="0">
              <a:solidFill>
                <a:srgbClr val="2D2DB9"/>
              </a:solidFill>
              <a:ea typeface="宋体" charset="-122"/>
              <a:cs typeface="Times New Roman" pitchFamily="18" charset="0"/>
            </a:endParaRPr>
          </a:p>
          <a:p>
            <a:r>
              <a:rPr lang="zh-CN" altLang="en-US" sz="1600" b="1" smtClean="0">
                <a:solidFill>
                  <a:srgbClr val="2D2DB9"/>
                </a:solidFill>
                <a:ea typeface="宋体" charset="-122"/>
                <a:cs typeface="Times New Roman" pitchFamily="18" charset="0"/>
              </a:rPr>
              <a:t>串行通信与并行通信；单工、半双工与全双工通信；同步技术</a:t>
            </a:r>
          </a:p>
          <a:p>
            <a:endParaRPr lang="zh-CN" altLang="en-US" smtClean="0">
              <a:ea typeface="宋体" charset="-122"/>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2"/>
          <p:cNvSpPr>
            <a:spLocks noGrp="1" noRot="1" noChangeAspect="1" noChangeArrowheads="1" noTextEdit="1"/>
          </p:cNvSpPr>
          <p:nvPr>
            <p:ph type="sldImg"/>
          </p:nvPr>
        </p:nvSpPr>
        <p:spPr>
          <a:ln/>
        </p:spPr>
      </p:sp>
      <p:sp>
        <p:nvSpPr>
          <p:cNvPr id="328706" name="Rectangle 3"/>
          <p:cNvSpPr>
            <a:spLocks noGrp="1" noChangeArrowheads="1"/>
          </p:cNvSpPr>
          <p:nvPr>
            <p:ph type="body" idx="1"/>
          </p:nvPr>
        </p:nvSpPr>
        <p:spPr>
          <a:noFill/>
          <a:ln/>
        </p:spPr>
        <p:txBody>
          <a:bodyPr/>
          <a:lstStyle/>
          <a:p>
            <a:r>
              <a:rPr lang="zh-CN" altLang="en-US" sz="900" b="1" smtClean="0">
                <a:solidFill>
                  <a:srgbClr val="2D2DB9"/>
                </a:solidFill>
                <a:ea typeface="宋体" charset="-122"/>
                <a:cs typeface="Times New Roman" pitchFamily="18" charset="0"/>
              </a:rPr>
              <a:t>采用同步方式进行数据传输称为同步传输；比如数据链路层</a:t>
            </a:r>
            <a:r>
              <a:rPr lang="en-US" altLang="zh-CN" sz="900" b="1" smtClean="0">
                <a:solidFill>
                  <a:srgbClr val="2D2DB9"/>
                </a:solidFill>
                <a:ea typeface="宋体" charset="-122"/>
                <a:cs typeface="Times New Roman" pitchFamily="18" charset="0"/>
              </a:rPr>
              <a:t>BSC</a:t>
            </a:r>
            <a:r>
              <a:rPr lang="zh-CN" altLang="en-US" sz="900" b="1" smtClean="0">
                <a:solidFill>
                  <a:srgbClr val="2D2DB9"/>
                </a:solidFill>
                <a:ea typeface="宋体" charset="-122"/>
                <a:cs typeface="Times New Roman" pitchFamily="18" charset="0"/>
              </a:rPr>
              <a:t>协议。</a:t>
            </a:r>
          </a:p>
          <a:p>
            <a:endParaRPr lang="zh-CN" altLang="en-US" smtClean="0">
              <a:ea typeface="宋体" charset="-122"/>
              <a:cs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2"/>
          <p:cNvSpPr>
            <a:spLocks noGrp="1" noRot="1" noChangeAspect="1" noChangeArrowheads="1" noTextEdit="1"/>
          </p:cNvSpPr>
          <p:nvPr>
            <p:ph type="sldImg"/>
          </p:nvPr>
        </p:nvSpPr>
        <p:spPr>
          <a:ln/>
        </p:spPr>
      </p:sp>
      <p:sp>
        <p:nvSpPr>
          <p:cNvPr id="330754" name="Rectangle 3"/>
          <p:cNvSpPr>
            <a:spLocks noGrp="1" noChangeArrowheads="1"/>
          </p:cNvSpPr>
          <p:nvPr>
            <p:ph type="body" idx="1"/>
          </p:nvPr>
        </p:nvSpPr>
        <p:spPr>
          <a:noFill/>
          <a:ln/>
        </p:spPr>
        <p:txBody>
          <a:bodyPr/>
          <a:lstStyle/>
          <a:p>
            <a:r>
              <a:rPr lang="zh-CN" altLang="en-US" sz="1400" b="1" dirty="0" smtClean="0">
                <a:solidFill>
                  <a:srgbClr val="2D2DB9"/>
                </a:solidFill>
                <a:ea typeface="宋体" charset="-122"/>
              </a:rPr>
              <a:t>在实际问题中，人们也将同步传输称为同步通信，将异步传输称为异步通信</a:t>
            </a:r>
            <a:r>
              <a:rPr lang="en-US" altLang="zh-CN" sz="1400" b="1" dirty="0" smtClean="0">
                <a:solidFill>
                  <a:srgbClr val="2D2DB9"/>
                </a:solidFill>
                <a:ea typeface="宋体" charset="-122"/>
              </a:rPr>
              <a:t>; </a:t>
            </a:r>
            <a:r>
              <a:rPr lang="zh-CN" altLang="en-US" sz="1400" b="1" dirty="0" smtClean="0">
                <a:solidFill>
                  <a:srgbClr val="2D2DB9"/>
                </a:solidFill>
                <a:ea typeface="宋体" charset="-122"/>
              </a:rPr>
              <a:t>同步通信比异步通信的传输效率要高，因此同步通信更适用于高速数据传输。</a:t>
            </a:r>
          </a:p>
          <a:p>
            <a:endParaRPr lang="zh-CN" altLang="en-US" dirty="0" smtClean="0">
              <a:ea typeface="宋体"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Rot="1" noChangeAspect="1" noChangeArrowheads="1" noTextEdit="1"/>
          </p:cNvSpPr>
          <p:nvPr>
            <p:ph type="sldImg"/>
          </p:nvPr>
        </p:nvSpPr>
        <p:spPr>
          <a:ln/>
        </p:spPr>
      </p:sp>
      <p:sp>
        <p:nvSpPr>
          <p:cNvPr id="332802" name="Rectangle 3"/>
          <p:cNvSpPr>
            <a:spLocks noGrp="1" noChangeArrowheads="1"/>
          </p:cNvSpPr>
          <p:nvPr>
            <p:ph type="body" idx="1"/>
          </p:nvPr>
        </p:nvSpPr>
        <p:spPr>
          <a:noFill/>
          <a:ln/>
        </p:spPr>
        <p:txBody>
          <a:bodyPr/>
          <a:lstStyle/>
          <a:p>
            <a:r>
              <a:rPr lang="zh-CN" altLang="en-US" sz="1400" b="1" smtClean="0">
                <a:solidFill>
                  <a:srgbClr val="2D2DB9"/>
                </a:solidFill>
                <a:ea typeface="宋体" charset="-122"/>
              </a:rPr>
              <a:t>多路复用技术的实质是：发送方将多个用户的数据通过复用器汇集，并将汇集的数据通过一条物理线路传送到接收方；</a:t>
            </a:r>
            <a:endParaRPr lang="en-US" altLang="zh-CN" sz="1400" b="1" smtClean="0">
              <a:solidFill>
                <a:srgbClr val="2D2DB9"/>
              </a:solidFill>
              <a:ea typeface="宋体" charset="-122"/>
            </a:endParaRPr>
          </a:p>
          <a:p>
            <a:r>
              <a:rPr lang="zh-CN" altLang="en-US" sz="1400" b="1" smtClean="0">
                <a:solidFill>
                  <a:srgbClr val="2D2DB9"/>
                </a:solidFill>
                <a:ea typeface="宋体" charset="-122"/>
              </a:rPr>
              <a:t>接收方通过分用器将数据分离成各个单独的数据，然后分发给接收方的多个用户。</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2"/>
          <p:cNvSpPr>
            <a:spLocks noGrp="1" noRot="1" noChangeAspect="1" noChangeArrowheads="1" noTextEdit="1"/>
          </p:cNvSpPr>
          <p:nvPr>
            <p:ph type="sldImg"/>
          </p:nvPr>
        </p:nvSpPr>
        <p:spPr>
          <a:ln/>
        </p:spPr>
      </p:sp>
      <p:sp>
        <p:nvSpPr>
          <p:cNvPr id="334850" name="Rectangle 3"/>
          <p:cNvSpPr>
            <a:spLocks noGrp="1" noChangeArrowheads="1"/>
          </p:cNvSpPr>
          <p:nvPr>
            <p:ph type="body" idx="1"/>
          </p:nvPr>
        </p:nvSpPr>
        <p:spPr>
          <a:noFill/>
          <a:ln/>
        </p:spPr>
        <p:txBody>
          <a:bodyPr/>
          <a:lstStyle/>
          <a:p>
            <a:r>
              <a:rPr lang="zh-CN" altLang="en-US" sz="900" b="1" u="sng" dirty="0" smtClean="0">
                <a:solidFill>
                  <a:srgbClr val="2D2DB9"/>
                </a:solidFill>
                <a:ea typeface="宋体" charset="-122"/>
                <a:cs typeface="Times New Roman" pitchFamily="18" charset="0"/>
              </a:rPr>
              <a:t>频分多路复用（</a:t>
            </a:r>
            <a:r>
              <a:rPr lang="en-US" altLang="zh-CN" sz="900" b="1" u="sng" dirty="0" smtClean="0">
                <a:solidFill>
                  <a:srgbClr val="2D2DB9"/>
                </a:solidFill>
                <a:ea typeface="宋体" charset="-122"/>
                <a:cs typeface="Times New Roman" pitchFamily="18" charset="0"/>
              </a:rPr>
              <a:t>FDM</a:t>
            </a:r>
            <a:r>
              <a:rPr lang="zh-CN" altLang="en-US" sz="900" b="1" u="sng" dirty="0" smtClean="0">
                <a:solidFill>
                  <a:srgbClr val="2D2DB9"/>
                </a:solidFill>
                <a:ea typeface="宋体" charset="-122"/>
                <a:cs typeface="Times New Roman" pitchFamily="18" charset="0"/>
              </a:rPr>
              <a:t>）</a:t>
            </a:r>
            <a:r>
              <a:rPr lang="zh-CN" altLang="en-US" sz="900" b="1" dirty="0" smtClean="0">
                <a:solidFill>
                  <a:srgbClr val="2D2DB9"/>
                </a:solidFill>
                <a:ea typeface="宋体" charset="-122"/>
                <a:cs typeface="Times New Roman" pitchFamily="18" charset="0"/>
              </a:rPr>
              <a:t>：以信道频率为对象，通过设置多个频率互不重叠的信道，达到同时传输多路信号的目的。</a:t>
            </a:r>
          </a:p>
          <a:p>
            <a:r>
              <a:rPr lang="zh-CN" altLang="en-US" sz="900" b="1" u="sng" dirty="0" smtClean="0">
                <a:solidFill>
                  <a:srgbClr val="2D2DB9"/>
                </a:solidFill>
                <a:ea typeface="宋体" charset="-122"/>
                <a:cs typeface="Times New Roman" pitchFamily="18" charset="0"/>
              </a:rPr>
              <a:t>波分多路复用（</a:t>
            </a:r>
            <a:r>
              <a:rPr lang="en-US" altLang="zh-CN" sz="900" b="1" u="sng" dirty="0" smtClean="0">
                <a:solidFill>
                  <a:srgbClr val="2D2DB9"/>
                </a:solidFill>
                <a:ea typeface="宋体" charset="-122"/>
                <a:cs typeface="Times New Roman" pitchFamily="18" charset="0"/>
              </a:rPr>
              <a:t>WDM</a:t>
            </a:r>
            <a:r>
              <a:rPr lang="zh-CN" altLang="en-US" sz="900" b="1" u="sng" dirty="0" smtClean="0">
                <a:solidFill>
                  <a:srgbClr val="2D2DB9"/>
                </a:solidFill>
                <a:ea typeface="宋体" charset="-122"/>
                <a:cs typeface="Times New Roman" pitchFamily="18" charset="0"/>
              </a:rPr>
              <a:t>）</a:t>
            </a:r>
            <a:r>
              <a:rPr lang="zh-CN" altLang="en-US" sz="900" b="1" dirty="0" smtClean="0">
                <a:solidFill>
                  <a:srgbClr val="2D2DB9"/>
                </a:solidFill>
                <a:ea typeface="宋体" charset="-122"/>
                <a:cs typeface="Times New Roman" pitchFamily="18" charset="0"/>
              </a:rPr>
              <a:t>：在一根光纤上复用多路光载波信号，是光频段的频分多路复用。</a:t>
            </a:r>
          </a:p>
          <a:p>
            <a:r>
              <a:rPr lang="zh-CN" altLang="en-US" sz="900" b="1" u="sng" dirty="0" smtClean="0">
                <a:solidFill>
                  <a:srgbClr val="2D2DB9"/>
                </a:solidFill>
                <a:ea typeface="宋体" charset="-122"/>
                <a:cs typeface="Times New Roman" pitchFamily="18" charset="0"/>
              </a:rPr>
              <a:t>时分多路复用（</a:t>
            </a:r>
            <a:r>
              <a:rPr lang="en-US" altLang="zh-CN" sz="900" b="1" u="sng" dirty="0" smtClean="0">
                <a:solidFill>
                  <a:srgbClr val="2D2DB9"/>
                </a:solidFill>
                <a:ea typeface="宋体" charset="-122"/>
                <a:cs typeface="Times New Roman" pitchFamily="18" charset="0"/>
              </a:rPr>
              <a:t>TDM</a:t>
            </a:r>
            <a:r>
              <a:rPr lang="zh-CN" altLang="en-US" sz="900" b="1" u="sng" dirty="0" smtClean="0">
                <a:solidFill>
                  <a:srgbClr val="2D2DB9"/>
                </a:solidFill>
                <a:ea typeface="宋体" charset="-122"/>
                <a:cs typeface="Times New Roman" pitchFamily="18" charset="0"/>
              </a:rPr>
              <a:t>）</a:t>
            </a:r>
            <a:r>
              <a:rPr lang="zh-CN" altLang="en-US" sz="900" b="1" dirty="0" smtClean="0">
                <a:solidFill>
                  <a:srgbClr val="2D2DB9"/>
                </a:solidFill>
                <a:ea typeface="宋体" charset="-122"/>
                <a:cs typeface="Times New Roman" pitchFamily="18" charset="0"/>
              </a:rPr>
              <a:t>：以信道传输时间为对象，通过为多个信道分配互不重叠的时间片，达到同时传输多路信号的目的。</a:t>
            </a:r>
          </a:p>
          <a:p>
            <a:r>
              <a:rPr lang="zh-CN" altLang="en-US" sz="900" b="1" u="sng" dirty="0" smtClean="0">
                <a:solidFill>
                  <a:srgbClr val="2D2DB9"/>
                </a:solidFill>
                <a:ea typeface="宋体" charset="-122"/>
                <a:cs typeface="Times New Roman" pitchFamily="18" charset="0"/>
              </a:rPr>
              <a:t>码分多路复用（</a:t>
            </a:r>
            <a:r>
              <a:rPr lang="en-US" altLang="zh-CN" sz="900" b="1" u="sng" dirty="0" smtClean="0">
                <a:solidFill>
                  <a:srgbClr val="2D2DB9"/>
                </a:solidFill>
                <a:ea typeface="宋体" charset="-122"/>
                <a:cs typeface="Times New Roman" pitchFamily="18" charset="0"/>
              </a:rPr>
              <a:t>CDM</a:t>
            </a:r>
            <a:r>
              <a:rPr lang="zh-CN" altLang="en-US" sz="900" b="1" u="sng" dirty="0" smtClean="0">
                <a:solidFill>
                  <a:srgbClr val="2D2DB9"/>
                </a:solidFill>
                <a:ea typeface="宋体" charset="-122"/>
                <a:cs typeface="Times New Roman" pitchFamily="18" charset="0"/>
              </a:rPr>
              <a:t>或</a:t>
            </a:r>
            <a:r>
              <a:rPr lang="en-US" altLang="zh-CN" sz="900" b="1" u="sng" dirty="0" smtClean="0">
                <a:solidFill>
                  <a:srgbClr val="2D2DB9"/>
                </a:solidFill>
                <a:ea typeface="宋体" charset="-122"/>
                <a:cs typeface="Times New Roman" pitchFamily="18" charset="0"/>
              </a:rPr>
              <a:t>CDMA</a:t>
            </a:r>
            <a:r>
              <a:rPr lang="zh-CN" altLang="en-US" sz="900" b="1" u="sng" dirty="0" smtClean="0">
                <a:solidFill>
                  <a:srgbClr val="2D2DB9"/>
                </a:solidFill>
                <a:ea typeface="宋体" charset="-122"/>
                <a:cs typeface="Times New Roman" pitchFamily="18" charset="0"/>
              </a:rPr>
              <a:t>）</a:t>
            </a:r>
            <a:r>
              <a:rPr lang="zh-CN" altLang="en-US" sz="900" b="1" dirty="0" smtClean="0">
                <a:solidFill>
                  <a:srgbClr val="2D2DB9"/>
                </a:solidFill>
                <a:ea typeface="宋体" charset="-122"/>
                <a:cs typeface="Times New Roman" pitchFamily="18" charset="0"/>
              </a:rPr>
              <a:t>：在同一频段的不同的信道采用经过特殊挑选的码型，使得在多个用户同时利用共享信道通信时相互之间不产生干扰。</a:t>
            </a:r>
            <a:endParaRPr lang="en-US" altLang="zh-CN" sz="900" b="1" dirty="0" smtClean="0">
              <a:solidFill>
                <a:srgbClr val="2D2DB9"/>
              </a:solidFill>
              <a:ea typeface="宋体" charset="-122"/>
              <a:cs typeface="Times New Roman" pitchFamily="18" charset="0"/>
            </a:endParaRPr>
          </a:p>
          <a:p>
            <a:endParaRPr lang="en-US" altLang="zh-CN" sz="900" b="1" dirty="0" smtClean="0">
              <a:solidFill>
                <a:srgbClr val="2D2DB9"/>
              </a:solidFill>
              <a:ea typeface="宋体" charset="-122"/>
              <a:cs typeface="Times New Roman" pitchFamily="18" charset="0"/>
            </a:endParaRPr>
          </a:p>
          <a:p>
            <a:r>
              <a:rPr kumimoji="1" lang="zh-CN" altLang="en-US" sz="1200" b="1" i="0" kern="1200" dirty="0" smtClean="0">
                <a:solidFill>
                  <a:schemeClr val="tx1"/>
                </a:solidFill>
                <a:effectLst/>
                <a:latin typeface="Times New Roman" pitchFamily="18" charset="0"/>
                <a:ea typeface="宋体" pitchFamily="2" charset="-122"/>
                <a:cs typeface="+mn-cs"/>
              </a:rPr>
              <a:t>分时多工</a:t>
            </a:r>
            <a:r>
              <a:rPr kumimoji="1" lang="zh-CN" altLang="en-US" sz="1200" b="0" i="0" kern="1200" dirty="0" smtClean="0">
                <a:solidFill>
                  <a:schemeClr val="tx1"/>
                </a:solidFill>
                <a:effectLst/>
                <a:latin typeface="Times New Roman" pitchFamily="18" charset="0"/>
                <a:ea typeface="宋体" pitchFamily="2" charset="-122"/>
                <a:cs typeface="+mn-cs"/>
              </a:rPr>
              <a:t>（</a:t>
            </a:r>
            <a:r>
              <a:rPr kumimoji="1" lang="en-US" altLang="zh-CN" sz="1200" b="1" i="0" kern="1200" dirty="0" smtClean="0">
                <a:solidFill>
                  <a:schemeClr val="tx1"/>
                </a:solidFill>
                <a:effectLst/>
                <a:latin typeface="Times New Roman" pitchFamily="18" charset="0"/>
                <a:ea typeface="宋体" pitchFamily="2" charset="-122"/>
                <a:cs typeface="+mn-cs"/>
              </a:rPr>
              <a:t>Time-Division Multiplexing</a:t>
            </a:r>
            <a:r>
              <a:rPr kumimoji="1" lang="zh-CN" altLang="en-US" sz="1200" b="1" i="0" kern="1200" dirty="0" smtClean="0">
                <a:solidFill>
                  <a:schemeClr val="tx1"/>
                </a:solidFill>
                <a:effectLst/>
                <a:latin typeface="Times New Roman" pitchFamily="18" charset="0"/>
                <a:ea typeface="宋体" pitchFamily="2" charset="-122"/>
                <a:cs typeface="+mn-cs"/>
              </a:rPr>
              <a:t>，</a:t>
            </a:r>
            <a:r>
              <a:rPr kumimoji="1" lang="en-US" altLang="zh-CN" sz="1200" b="1" i="0" kern="1200" dirty="0" smtClean="0">
                <a:solidFill>
                  <a:schemeClr val="tx1"/>
                </a:solidFill>
                <a:effectLst/>
                <a:latin typeface="Times New Roman" pitchFamily="18" charset="0"/>
                <a:ea typeface="宋体" pitchFamily="2" charset="-122"/>
                <a:cs typeface="+mn-cs"/>
              </a:rPr>
              <a:t>TDM</a:t>
            </a:r>
            <a:r>
              <a:rPr kumimoji="1" lang="zh-CN" altLang="en-US" sz="1200" b="0" i="0" kern="1200" dirty="0" smtClean="0">
                <a:solidFill>
                  <a:schemeClr val="tx1"/>
                </a:solidFill>
                <a:effectLst/>
                <a:latin typeface="Times New Roman" pitchFamily="18" charset="0"/>
                <a:ea typeface="宋体" pitchFamily="2" charset="-122"/>
                <a:cs typeface="+mn-cs"/>
              </a:rPr>
              <a:t>）</a:t>
            </a:r>
            <a:endParaRPr lang="zh-CN" altLang="en-US" dirty="0" smtClean="0">
              <a:ea typeface="宋体" charset="-122"/>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2"/>
          <p:cNvSpPr>
            <a:spLocks noGrp="1" noRot="1" noChangeAspect="1" noChangeArrowheads="1" noTextEdit="1"/>
          </p:cNvSpPr>
          <p:nvPr>
            <p:ph type="sldImg"/>
          </p:nvPr>
        </p:nvSpPr>
        <p:spPr>
          <a:ln/>
        </p:spPr>
      </p:sp>
      <p:sp>
        <p:nvSpPr>
          <p:cNvPr id="223234" name="Rectangle 3"/>
          <p:cNvSpPr>
            <a:spLocks noGrp="1" noChangeArrowheads="1"/>
          </p:cNvSpPr>
          <p:nvPr>
            <p:ph type="body" idx="1"/>
          </p:nvPr>
        </p:nvSpPr>
        <p:spPr>
          <a:noFill/>
          <a:ln/>
        </p:spPr>
        <p:txBody>
          <a:bodyPr/>
          <a:lstStyle/>
          <a:p>
            <a:r>
              <a:rPr lang="zh-CN" altLang="en-US" sz="1000" b="1" u="sng" smtClean="0">
                <a:solidFill>
                  <a:srgbClr val="2D2DB9"/>
                </a:solidFill>
                <a:ea typeface="宋体" charset="-122"/>
              </a:rPr>
              <a:t>模拟信号与数字信号波形</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2"/>
          <p:cNvSpPr>
            <a:spLocks noGrp="1" noRot="1" noChangeAspect="1" noChangeArrowheads="1" noTextEdit="1"/>
          </p:cNvSpPr>
          <p:nvPr>
            <p:ph type="sldImg"/>
          </p:nvPr>
        </p:nvSpPr>
        <p:spPr>
          <a:ln/>
        </p:spPr>
      </p:sp>
      <p:sp>
        <p:nvSpPr>
          <p:cNvPr id="336898" name="Rectangle 3"/>
          <p:cNvSpPr>
            <a:spLocks noGrp="1" noChangeArrowheads="1"/>
          </p:cNvSpPr>
          <p:nvPr>
            <p:ph type="body" idx="1"/>
          </p:nvPr>
        </p:nvSpPr>
        <p:spPr>
          <a:noFill/>
          <a:ln/>
        </p:spPr>
        <p:txBody>
          <a:bodyPr/>
          <a:lstStyle/>
          <a:p>
            <a:r>
              <a:rPr lang="zh-CN" altLang="en-US" b="1" dirty="0" smtClean="0">
                <a:ea typeface="楷体_GB2312" pitchFamily="49" charset="-122"/>
              </a:rPr>
              <a:t>时分多路复用是将信道用于传输的时间划分为若干个时间片；每个用户分得一个时间片；在其占有的时间片内，用户使用通信信道的全部带宽。目前，应用最广的时分多路复用方法是</a:t>
            </a:r>
            <a:r>
              <a:rPr lang="zh-CN" altLang="en-US" dirty="0" smtClean="0">
                <a:ea typeface="宋体" charset="-122"/>
              </a:rPr>
              <a:t>贝尔系统的</a:t>
            </a:r>
            <a:r>
              <a:rPr lang="en-US" altLang="zh-CN" dirty="0" smtClean="0">
                <a:ea typeface="宋体" charset="-122"/>
              </a:rPr>
              <a:t>T1</a:t>
            </a:r>
            <a:r>
              <a:rPr lang="zh-CN" altLang="en-US" dirty="0" smtClean="0">
                <a:ea typeface="宋体" charset="-122"/>
              </a:rPr>
              <a:t>载波</a:t>
            </a:r>
            <a:r>
              <a:rPr lang="zh-CN" altLang="en-US" dirty="0" smtClean="0">
                <a:ea typeface="宋体" charset="-122"/>
              </a:rPr>
              <a:t>系统（见下页）。</a:t>
            </a:r>
            <a:endParaRPr lang="en-US" altLang="zh-CN" b="1" dirty="0" smtClean="0">
              <a:ea typeface="楷体_GB2312" pitchFamily="49"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2"/>
          <p:cNvSpPr>
            <a:spLocks noGrp="1" noRot="1" noChangeAspect="1" noChangeArrowheads="1" noTextEdit="1"/>
          </p:cNvSpPr>
          <p:nvPr>
            <p:ph type="sldImg"/>
          </p:nvPr>
        </p:nvSpPr>
        <p:spPr>
          <a:ln/>
        </p:spPr>
      </p:sp>
      <p:sp>
        <p:nvSpPr>
          <p:cNvPr id="338946" name="Rectangle 3"/>
          <p:cNvSpPr>
            <a:spLocks noGrp="1" noChangeArrowheads="1"/>
          </p:cNvSpPr>
          <p:nvPr>
            <p:ph type="body" idx="1"/>
          </p:nvPr>
        </p:nvSpPr>
        <p:spPr>
          <a:noFill/>
          <a:ln/>
        </p:spPr>
        <p:txBody>
          <a:bodyPr/>
          <a:lstStyle/>
          <a:p>
            <a:r>
              <a:rPr lang="zh-CN" altLang="en-US" dirty="0" smtClean="0">
                <a:ea typeface="宋体" charset="-122"/>
              </a:rPr>
              <a:t>贝尔系统的</a:t>
            </a:r>
            <a:r>
              <a:rPr lang="en-US" altLang="zh-CN" dirty="0" smtClean="0">
                <a:ea typeface="宋体" charset="-122"/>
              </a:rPr>
              <a:t>T1</a:t>
            </a:r>
            <a:r>
              <a:rPr lang="zh-CN" altLang="en-US" dirty="0" smtClean="0">
                <a:ea typeface="宋体" charset="-122"/>
              </a:rPr>
              <a:t>载波系统，</a:t>
            </a:r>
            <a:r>
              <a:rPr lang="zh-CN" altLang="en-US" b="1" dirty="0" smtClean="0">
                <a:ea typeface="楷体_GB2312" pitchFamily="49" charset="-122"/>
              </a:rPr>
              <a:t>每路音频模拟信号在送到多路复用器之前，要通过一个</a:t>
            </a:r>
            <a:r>
              <a:rPr lang="en-US" altLang="zh-CN" b="1" dirty="0" smtClean="0">
                <a:ea typeface="楷体_GB2312" pitchFamily="49" charset="-122"/>
              </a:rPr>
              <a:t>PCM</a:t>
            </a:r>
            <a:r>
              <a:rPr lang="zh-CN" altLang="en-US" b="1" dirty="0" smtClean="0">
                <a:ea typeface="楷体_GB2312" pitchFamily="49" charset="-122"/>
              </a:rPr>
              <a:t>编码器</a:t>
            </a:r>
            <a:r>
              <a:rPr lang="en-US" altLang="zh-CN" b="1" dirty="0" smtClean="0">
                <a:ea typeface="楷体_GB2312" pitchFamily="49" charset="-122"/>
              </a:rPr>
              <a:t>. </a:t>
            </a:r>
            <a:r>
              <a:rPr lang="zh-CN" altLang="en-US" b="1" dirty="0" smtClean="0">
                <a:ea typeface="楷体_GB2312" pitchFamily="49" charset="-122"/>
              </a:rPr>
              <a:t>编码器每秒取样8000次；（发送一帧</a:t>
            </a:r>
            <a:r>
              <a:rPr lang="en-US" altLang="zh-CN" b="1" dirty="0" smtClean="0">
                <a:ea typeface="楷体_GB2312" pitchFamily="49" charset="-122"/>
              </a:rPr>
              <a:t>125us</a:t>
            </a:r>
            <a:r>
              <a:rPr lang="zh-CN" altLang="en-US" b="1" dirty="0" smtClean="0">
                <a:ea typeface="楷体_GB2312" pitchFamily="49" charset="-122"/>
              </a:rPr>
              <a:t>）</a:t>
            </a:r>
            <a:r>
              <a:rPr lang="en-US" altLang="zh-CN" b="1" dirty="0" smtClean="0">
                <a:ea typeface="楷体_GB2312" pitchFamily="49" charset="-122"/>
              </a:rPr>
              <a:t>. </a:t>
            </a:r>
            <a:r>
              <a:rPr lang="en-US" altLang="zh-CN" sz="1000" dirty="0" smtClean="0">
                <a:solidFill>
                  <a:srgbClr val="1A3868"/>
                </a:solidFill>
                <a:ea typeface="微软雅黑" pitchFamily="34" charset="-122"/>
                <a:cs typeface="Times New Roman" pitchFamily="18" charset="0"/>
              </a:rPr>
              <a:t>24</a:t>
            </a:r>
            <a:r>
              <a:rPr lang="zh-CN" altLang="en-US" sz="1000" dirty="0" smtClean="0">
                <a:solidFill>
                  <a:srgbClr val="1A3868"/>
                </a:solidFill>
                <a:ea typeface="微软雅黑" pitchFamily="34" charset="-122"/>
                <a:cs typeface="Times New Roman" pitchFamily="18" charset="0"/>
              </a:rPr>
              <a:t>路</a:t>
            </a:r>
            <a:r>
              <a:rPr lang="en-US" altLang="zh-CN" sz="1000" dirty="0" smtClean="0">
                <a:solidFill>
                  <a:srgbClr val="1A3868"/>
                </a:solidFill>
                <a:ea typeface="微软雅黑" pitchFamily="34" charset="-122"/>
                <a:cs typeface="Times New Roman" pitchFamily="18" charset="0"/>
              </a:rPr>
              <a:t>PCM</a:t>
            </a:r>
            <a:r>
              <a:rPr lang="zh-CN" altLang="en-US" sz="1000" dirty="0" smtClean="0">
                <a:solidFill>
                  <a:srgbClr val="1A3868"/>
                </a:solidFill>
                <a:ea typeface="微软雅黑" pitchFamily="34" charset="-122"/>
                <a:cs typeface="Times New Roman" pitchFamily="18" charset="0"/>
              </a:rPr>
              <a:t>信号的每一路，轮流将一个字节插入到</a:t>
            </a:r>
            <a:r>
              <a:rPr lang="en-US" altLang="zh-CN" sz="1000" dirty="0" smtClean="0">
                <a:solidFill>
                  <a:srgbClr val="1A3868"/>
                </a:solidFill>
                <a:ea typeface="微软雅黑" pitchFamily="34" charset="-122"/>
                <a:cs typeface="Times New Roman" pitchFamily="18" charset="0"/>
              </a:rPr>
              <a:t>1</a:t>
            </a:r>
            <a:r>
              <a:rPr lang="zh-CN" altLang="en-US" sz="1000" dirty="0" smtClean="0">
                <a:solidFill>
                  <a:srgbClr val="1A3868"/>
                </a:solidFill>
                <a:ea typeface="微软雅黑" pitchFamily="34" charset="-122"/>
                <a:cs typeface="Times New Roman" pitchFamily="18" charset="0"/>
              </a:rPr>
              <a:t>帧中。</a:t>
            </a:r>
            <a:r>
              <a:rPr lang="en-US" altLang="zh-CN" b="1" dirty="0" smtClean="0">
                <a:ea typeface="楷体_GB2312" pitchFamily="49" charset="-122"/>
              </a:rPr>
              <a:t> </a:t>
            </a:r>
            <a:r>
              <a:rPr lang="zh-CN" altLang="en-US" sz="1000" dirty="0" smtClean="0">
                <a:solidFill>
                  <a:srgbClr val="1A3868"/>
                </a:solidFill>
                <a:ea typeface="微软雅黑" pitchFamily="34" charset="-122"/>
              </a:rPr>
              <a:t>每个字节为</a:t>
            </a:r>
            <a:r>
              <a:rPr lang="en-US" altLang="zh-CN" sz="1000" dirty="0" smtClean="0">
                <a:solidFill>
                  <a:srgbClr val="1A3868"/>
                </a:solidFill>
                <a:ea typeface="微软雅黑" pitchFamily="34" charset="-122"/>
              </a:rPr>
              <a:t>8</a:t>
            </a:r>
            <a:r>
              <a:rPr lang="zh-CN" altLang="en-US" sz="1000" dirty="0" smtClean="0">
                <a:solidFill>
                  <a:srgbClr val="1A3868"/>
                </a:solidFill>
                <a:ea typeface="微软雅黑" pitchFamily="34" charset="-122"/>
              </a:rPr>
              <a:t>位</a:t>
            </a:r>
            <a:r>
              <a:rPr lang="en-US" altLang="zh-CN" sz="1000" dirty="0" smtClean="0">
                <a:solidFill>
                  <a:srgbClr val="1A3868"/>
                </a:solidFill>
                <a:ea typeface="微软雅黑" pitchFamily="34" charset="-122"/>
              </a:rPr>
              <a:t>,</a:t>
            </a:r>
            <a:r>
              <a:rPr lang="zh-CN" altLang="en-US" b="1" dirty="0" smtClean="0">
                <a:ea typeface="楷体_GB2312" pitchFamily="49" charset="-122"/>
              </a:rPr>
              <a:t>其中7位是数据位，1位用于信道控制；</a:t>
            </a:r>
            <a:r>
              <a:rPr lang="zh-CN" altLang="en-US" sz="1000" dirty="0" smtClean="0">
                <a:solidFill>
                  <a:srgbClr val="1A3868"/>
                </a:solidFill>
                <a:ea typeface="微软雅黑" pitchFamily="34" charset="-122"/>
              </a:rPr>
              <a:t>每帧由</a:t>
            </a:r>
            <a:r>
              <a:rPr lang="en-US" altLang="zh-CN" sz="1000" dirty="0" smtClean="0">
                <a:solidFill>
                  <a:srgbClr val="1A3868"/>
                </a:solidFill>
                <a:ea typeface="微软雅黑" pitchFamily="34" charset="-122"/>
              </a:rPr>
              <a:t>24×8=192</a:t>
            </a:r>
            <a:r>
              <a:rPr lang="zh-CN" altLang="en-US" sz="1000" dirty="0" smtClean="0">
                <a:solidFill>
                  <a:srgbClr val="1A3868"/>
                </a:solidFill>
                <a:ea typeface="微软雅黑" pitchFamily="34" charset="-122"/>
              </a:rPr>
              <a:t>位组成，附加一位作为帧开始标志位，因此每帧共有</a:t>
            </a:r>
            <a:r>
              <a:rPr lang="en-US" altLang="zh-CN" sz="1000" dirty="0" smtClean="0">
                <a:solidFill>
                  <a:srgbClr val="1A3868"/>
                </a:solidFill>
                <a:ea typeface="微软雅黑" pitchFamily="34" charset="-122"/>
              </a:rPr>
              <a:t>193</a:t>
            </a:r>
            <a:r>
              <a:rPr lang="zh-CN" altLang="en-US" sz="1000" dirty="0" smtClean="0">
                <a:solidFill>
                  <a:srgbClr val="1A3868"/>
                </a:solidFill>
                <a:ea typeface="微软雅黑" pitchFamily="34" charset="-122"/>
              </a:rPr>
              <a:t>位；发送一帧需要</a:t>
            </a:r>
            <a:r>
              <a:rPr lang="en-US" altLang="zh-CN" sz="1000" dirty="0" smtClean="0">
                <a:solidFill>
                  <a:srgbClr val="1A3868"/>
                </a:solidFill>
                <a:ea typeface="微软雅黑" pitchFamily="34" charset="-122"/>
              </a:rPr>
              <a:t>125µs</a:t>
            </a:r>
            <a:r>
              <a:rPr lang="zh-CN" altLang="en-US" sz="1000" dirty="0" smtClean="0">
                <a:solidFill>
                  <a:srgbClr val="1A3868"/>
                </a:solidFill>
                <a:ea typeface="微软雅黑" pitchFamily="34" charset="-122"/>
              </a:rPr>
              <a:t>；</a:t>
            </a:r>
            <a:r>
              <a:rPr lang="en-US" altLang="zh-CN" sz="1000" dirty="0" smtClean="0">
                <a:solidFill>
                  <a:srgbClr val="1A3868"/>
                </a:solidFill>
                <a:ea typeface="微软雅黑" pitchFamily="34" charset="-122"/>
              </a:rPr>
              <a:t>T1</a:t>
            </a:r>
            <a:r>
              <a:rPr lang="zh-CN" altLang="en-US" sz="1000" dirty="0" smtClean="0">
                <a:solidFill>
                  <a:srgbClr val="1A3868"/>
                </a:solidFill>
                <a:ea typeface="微软雅黑" pitchFamily="34" charset="-122"/>
              </a:rPr>
              <a:t>载波的传输速率为</a:t>
            </a:r>
            <a:r>
              <a:rPr lang="en-US" altLang="zh-CN" sz="1000" dirty="0" smtClean="0">
                <a:solidFill>
                  <a:srgbClr val="1A3868"/>
                </a:solidFill>
                <a:ea typeface="微软雅黑" pitchFamily="34" charset="-122"/>
              </a:rPr>
              <a:t>1.544Mbps </a:t>
            </a:r>
            <a:r>
              <a:rPr lang="zh-CN" altLang="en-US" sz="1000" dirty="0" smtClean="0">
                <a:solidFill>
                  <a:srgbClr val="1A3868"/>
                </a:solidFill>
                <a:ea typeface="微软雅黑" pitchFamily="34" charset="-122"/>
              </a:rPr>
              <a:t>（</a:t>
            </a:r>
            <a:r>
              <a:rPr lang="en-US" altLang="zh-CN" sz="1000" dirty="0" smtClean="0">
                <a:solidFill>
                  <a:srgbClr val="1A3868"/>
                </a:solidFill>
                <a:ea typeface="微软雅黑" pitchFamily="34" charset="-122"/>
              </a:rPr>
              <a:t>193*8000</a:t>
            </a:r>
            <a:r>
              <a:rPr lang="zh-CN" altLang="en-US" sz="1000" dirty="0" smtClean="0">
                <a:solidFill>
                  <a:srgbClr val="1A3868"/>
                </a:solidFill>
                <a:ea typeface="微软雅黑" pitchFamily="34" charset="-122"/>
              </a:rPr>
              <a:t>）。</a:t>
            </a:r>
            <a:endParaRPr lang="en-US" altLang="zh-CN" sz="1000" dirty="0" smtClean="0">
              <a:solidFill>
                <a:srgbClr val="1A3868"/>
              </a:solidFill>
              <a:ea typeface="微软雅黑" pitchFamily="34" charset="-122"/>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000" dirty="0" smtClean="0">
                <a:ea typeface="宋体" charset="-122"/>
              </a:rPr>
              <a:t>这里的帧与数据链路层的帧不是同一概念。这里是用来将物理层传送的比特流组织成一个个的数据单元，以便在接收端能够被正常接收。</a:t>
            </a:r>
          </a:p>
          <a:p>
            <a:endParaRPr lang="en-US" altLang="zh-CN" sz="1000" dirty="0" smtClean="0">
              <a:solidFill>
                <a:srgbClr val="1A3868"/>
              </a:solidFill>
              <a:ea typeface="微软雅黑" pitchFamily="34" charset="-122"/>
            </a:endParaRPr>
          </a:p>
          <a:p>
            <a:endParaRPr lang="en-US" altLang="zh-CN" sz="1000" dirty="0" smtClean="0">
              <a:solidFill>
                <a:srgbClr val="1A3868"/>
              </a:solidFill>
              <a:ea typeface="微软雅黑" pitchFamily="34" charset="-122"/>
            </a:endParaRPr>
          </a:p>
          <a:p>
            <a:r>
              <a:rPr kumimoji="1" lang="en-US" altLang="zh-CN" sz="1200" b="0" i="0" kern="1200" dirty="0" smtClean="0">
                <a:solidFill>
                  <a:schemeClr val="tx1"/>
                </a:solidFill>
                <a:effectLst/>
                <a:latin typeface="Times New Roman" pitchFamily="18" charset="0"/>
                <a:ea typeface="宋体" pitchFamily="2" charset="-122"/>
                <a:cs typeface="+mn-cs"/>
              </a:rPr>
              <a:t>T</a:t>
            </a:r>
            <a:r>
              <a:rPr kumimoji="1" lang="zh-CN" altLang="en-US" sz="1200" b="0" i="0" kern="1200" dirty="0" smtClean="0">
                <a:solidFill>
                  <a:schemeClr val="tx1"/>
                </a:solidFill>
                <a:effectLst/>
                <a:latin typeface="Times New Roman" pitchFamily="18" charset="0"/>
                <a:ea typeface="宋体" pitchFamily="2" charset="-122"/>
                <a:cs typeface="+mn-cs"/>
              </a:rPr>
              <a:t>载波：常见的有</a:t>
            </a:r>
            <a:r>
              <a:rPr kumimoji="1" lang="en-US" altLang="zh-CN" sz="1200" b="0" i="0" kern="1200" dirty="0" smtClean="0">
                <a:solidFill>
                  <a:schemeClr val="tx1"/>
                </a:solidFill>
                <a:effectLst/>
                <a:latin typeface="Times New Roman" pitchFamily="18" charset="0"/>
                <a:ea typeface="宋体" pitchFamily="2" charset="-122"/>
                <a:cs typeface="+mn-cs"/>
              </a:rPr>
              <a:t>T1</a:t>
            </a:r>
            <a:r>
              <a:rPr kumimoji="1" lang="zh-CN" altLang="en-US" sz="1200" b="0" i="0" kern="1200" dirty="0" smtClean="0">
                <a:solidFill>
                  <a:schemeClr val="tx1"/>
                </a:solidFill>
                <a:effectLst/>
                <a:latin typeface="Times New Roman" pitchFamily="18" charset="0"/>
                <a:ea typeface="宋体" pitchFamily="2" charset="-122"/>
                <a:cs typeface="+mn-cs"/>
              </a:rPr>
              <a:t>、</a:t>
            </a:r>
            <a:r>
              <a:rPr kumimoji="1" lang="en-US" altLang="zh-CN" sz="1200" b="0" i="0" kern="1200" dirty="0" smtClean="0">
                <a:solidFill>
                  <a:schemeClr val="tx1"/>
                </a:solidFill>
                <a:effectLst/>
                <a:latin typeface="Times New Roman" pitchFamily="18" charset="0"/>
                <a:ea typeface="宋体" pitchFamily="2" charset="-122"/>
                <a:cs typeface="+mn-cs"/>
              </a:rPr>
              <a:t>Fractional T1</a:t>
            </a:r>
            <a:r>
              <a:rPr kumimoji="1" lang="zh-CN" altLang="en-US" sz="1200" b="0" i="0" kern="1200" dirty="0" smtClean="0">
                <a:solidFill>
                  <a:schemeClr val="tx1"/>
                </a:solidFill>
                <a:effectLst/>
                <a:latin typeface="Times New Roman" pitchFamily="18" charset="0"/>
                <a:ea typeface="宋体" pitchFamily="2" charset="-122"/>
                <a:cs typeface="+mn-cs"/>
              </a:rPr>
              <a:t>、</a:t>
            </a:r>
            <a:r>
              <a:rPr kumimoji="1" lang="en-US" altLang="zh-CN" sz="1200" b="0" i="0" kern="1200" dirty="0" smtClean="0">
                <a:solidFill>
                  <a:schemeClr val="tx1"/>
                </a:solidFill>
                <a:effectLst/>
                <a:latin typeface="Times New Roman" pitchFamily="18" charset="0"/>
                <a:ea typeface="宋体" pitchFamily="2" charset="-122"/>
                <a:cs typeface="+mn-cs"/>
              </a:rPr>
              <a:t>T3</a:t>
            </a:r>
            <a:r>
              <a:rPr kumimoji="1" lang="zh-CN" altLang="en-US" sz="1200" b="0" i="0" kern="1200" dirty="0" smtClean="0">
                <a:solidFill>
                  <a:schemeClr val="tx1"/>
                </a:solidFill>
                <a:effectLst/>
                <a:latin typeface="Times New Roman" pitchFamily="18" charset="0"/>
                <a:ea typeface="宋体" pitchFamily="2" charset="-122"/>
                <a:cs typeface="+mn-cs"/>
              </a:rPr>
              <a:t>，其中</a:t>
            </a:r>
            <a:r>
              <a:rPr kumimoji="1" lang="en-US" altLang="zh-CN" sz="1200" b="0" i="0" kern="1200" dirty="0" smtClean="0">
                <a:solidFill>
                  <a:schemeClr val="tx1"/>
                </a:solidFill>
                <a:effectLst/>
                <a:latin typeface="Times New Roman" pitchFamily="18" charset="0"/>
                <a:ea typeface="宋体" pitchFamily="2" charset="-122"/>
                <a:cs typeface="+mn-cs"/>
              </a:rPr>
              <a:t>T1</a:t>
            </a:r>
            <a:r>
              <a:rPr kumimoji="1" lang="zh-CN" altLang="en-US" sz="1200" b="0" i="0" kern="1200" dirty="0" smtClean="0">
                <a:solidFill>
                  <a:schemeClr val="tx1"/>
                </a:solidFill>
                <a:effectLst/>
                <a:latin typeface="Times New Roman" pitchFamily="18" charset="0"/>
                <a:ea typeface="宋体" pitchFamily="2" charset="-122"/>
                <a:cs typeface="+mn-cs"/>
              </a:rPr>
              <a:t>、</a:t>
            </a:r>
            <a:r>
              <a:rPr kumimoji="1" lang="en-US" altLang="zh-CN" sz="1200" b="0" i="0" kern="1200" dirty="0" smtClean="0">
                <a:solidFill>
                  <a:schemeClr val="tx1"/>
                </a:solidFill>
                <a:effectLst/>
                <a:latin typeface="Times New Roman" pitchFamily="18" charset="0"/>
                <a:ea typeface="宋体" pitchFamily="2" charset="-122"/>
                <a:cs typeface="+mn-cs"/>
              </a:rPr>
              <a:t>T3</a:t>
            </a:r>
            <a:r>
              <a:rPr kumimoji="1" lang="zh-CN" altLang="en-US" sz="1200" b="0" i="0" kern="1200" dirty="0" smtClean="0">
                <a:solidFill>
                  <a:schemeClr val="tx1"/>
                </a:solidFill>
                <a:effectLst/>
                <a:latin typeface="Times New Roman" pitchFamily="18" charset="0"/>
                <a:ea typeface="宋体" pitchFamily="2" charset="-122"/>
                <a:cs typeface="+mn-cs"/>
              </a:rPr>
              <a:t>属于</a:t>
            </a:r>
            <a:r>
              <a:rPr kumimoji="1" lang="en-US" altLang="zh-CN" sz="1200" b="0" i="0" kern="1200" dirty="0" smtClean="0">
                <a:solidFill>
                  <a:schemeClr val="tx1"/>
                </a:solidFill>
                <a:effectLst/>
                <a:latin typeface="Times New Roman" pitchFamily="18" charset="0"/>
                <a:ea typeface="宋体" pitchFamily="2" charset="-122"/>
                <a:cs typeface="+mn-cs"/>
              </a:rPr>
              <a:t>T</a:t>
            </a:r>
            <a:r>
              <a:rPr kumimoji="1" lang="zh-CN" altLang="en-US" sz="1200" b="0" i="0" kern="1200" dirty="0" smtClean="0">
                <a:solidFill>
                  <a:schemeClr val="tx1"/>
                </a:solidFill>
                <a:effectLst/>
                <a:latin typeface="Times New Roman" pitchFamily="18" charset="0"/>
                <a:ea typeface="宋体" pitchFamily="2" charset="-122"/>
                <a:cs typeface="+mn-cs"/>
              </a:rPr>
              <a:t>载波系统</a:t>
            </a:r>
            <a:r>
              <a:rPr kumimoji="1" lang="en-US" altLang="zh-CN" sz="1200" b="0" i="0" kern="1200" dirty="0" smtClean="0">
                <a:solidFill>
                  <a:schemeClr val="tx1"/>
                </a:solidFill>
                <a:effectLst/>
                <a:latin typeface="Times New Roman" pitchFamily="18" charset="0"/>
                <a:ea typeface="宋体" pitchFamily="2" charset="-122"/>
                <a:cs typeface="+mn-cs"/>
              </a:rPr>
              <a:t>(T-Carrier System)</a:t>
            </a:r>
            <a:r>
              <a:rPr kumimoji="1" lang="zh-CN" altLang="en-US" sz="1200" b="0" i="0" kern="1200" dirty="0" smtClean="0">
                <a:solidFill>
                  <a:schemeClr val="tx1"/>
                </a:solidFill>
                <a:effectLst/>
                <a:latin typeface="Times New Roman" pitchFamily="18" charset="0"/>
                <a:ea typeface="宋体" pitchFamily="2" charset="-122"/>
                <a:cs typeface="+mn-cs"/>
              </a:rPr>
              <a:t>，是贝尔实验室于</a:t>
            </a:r>
            <a:r>
              <a:rPr kumimoji="1" lang="en-US" altLang="zh-CN" sz="1200" b="0" i="0" kern="1200" dirty="0" smtClean="0">
                <a:solidFill>
                  <a:schemeClr val="tx1"/>
                </a:solidFill>
                <a:effectLst/>
                <a:latin typeface="Times New Roman" pitchFamily="18" charset="0"/>
                <a:ea typeface="宋体" pitchFamily="2" charset="-122"/>
                <a:cs typeface="+mn-cs"/>
              </a:rPr>
              <a:t>1960</a:t>
            </a:r>
            <a:r>
              <a:rPr kumimoji="1" lang="zh-CN" altLang="en-US" sz="1200" b="0" i="0" kern="1200" dirty="0" smtClean="0">
                <a:solidFill>
                  <a:schemeClr val="tx1"/>
                </a:solidFill>
                <a:effectLst/>
                <a:latin typeface="Times New Roman" pitchFamily="18" charset="0"/>
                <a:ea typeface="宋体" pitchFamily="2" charset="-122"/>
                <a:cs typeface="+mn-cs"/>
              </a:rPr>
              <a:t>年代所研发，为了在数位传输线上传送语音讯号所发展的多工传送方式，其资料传送速度分别是</a:t>
            </a:r>
            <a:r>
              <a:rPr kumimoji="1" lang="en-US" altLang="zh-CN" sz="1200" b="0" i="0" kern="1200" dirty="0" smtClean="0">
                <a:solidFill>
                  <a:schemeClr val="tx1"/>
                </a:solidFill>
                <a:effectLst/>
                <a:latin typeface="Times New Roman" pitchFamily="18" charset="0"/>
                <a:ea typeface="宋体" pitchFamily="2" charset="-122"/>
                <a:cs typeface="+mn-cs"/>
              </a:rPr>
              <a:t>1.544Mbps</a:t>
            </a:r>
            <a:r>
              <a:rPr kumimoji="1" lang="zh-CN" altLang="en-US" sz="1200" b="0" i="0" kern="1200" dirty="0" smtClean="0">
                <a:solidFill>
                  <a:schemeClr val="tx1"/>
                </a:solidFill>
                <a:effectLst/>
                <a:latin typeface="Times New Roman" pitchFamily="18" charset="0"/>
                <a:ea typeface="宋体" pitchFamily="2" charset="-122"/>
                <a:cs typeface="+mn-cs"/>
              </a:rPr>
              <a:t>，</a:t>
            </a:r>
            <a:r>
              <a:rPr kumimoji="1" lang="en-US" altLang="zh-CN" sz="1200" b="0" i="0" kern="1200" dirty="0" smtClean="0">
                <a:solidFill>
                  <a:schemeClr val="tx1"/>
                </a:solidFill>
                <a:effectLst/>
                <a:latin typeface="Times New Roman" pitchFamily="18" charset="0"/>
                <a:ea typeface="宋体" pitchFamily="2" charset="-122"/>
                <a:cs typeface="+mn-cs"/>
              </a:rPr>
              <a:t>44.736Mbps</a:t>
            </a:r>
            <a:r>
              <a:rPr kumimoji="1" lang="zh-CN" altLang="en-US" sz="1200" b="0" i="0" kern="1200" dirty="0" smtClean="0">
                <a:solidFill>
                  <a:schemeClr val="tx1"/>
                </a:solidFill>
                <a:effectLst/>
                <a:latin typeface="Times New Roman" pitchFamily="18" charset="0"/>
                <a:ea typeface="宋体" pitchFamily="2" charset="-122"/>
                <a:cs typeface="+mn-cs"/>
              </a:rPr>
              <a:t>，</a:t>
            </a:r>
            <a:r>
              <a:rPr kumimoji="1" lang="en-US" altLang="zh-CN" sz="1200" b="0" i="0" kern="1200" dirty="0" smtClean="0">
                <a:solidFill>
                  <a:schemeClr val="tx1"/>
                </a:solidFill>
                <a:effectLst/>
                <a:latin typeface="Times New Roman" pitchFamily="18" charset="0"/>
                <a:ea typeface="宋体" pitchFamily="2" charset="-122"/>
                <a:cs typeface="+mn-cs"/>
              </a:rPr>
              <a:t>Fractional T1</a:t>
            </a:r>
            <a:r>
              <a:rPr kumimoji="1" lang="zh-CN" altLang="en-US" sz="1200" b="0" i="0" kern="1200" dirty="0" smtClean="0">
                <a:solidFill>
                  <a:schemeClr val="tx1"/>
                </a:solidFill>
                <a:effectLst/>
                <a:latin typeface="Times New Roman" pitchFamily="18" charset="0"/>
                <a:ea typeface="宋体" pitchFamily="2" charset="-122"/>
                <a:cs typeface="+mn-cs"/>
              </a:rPr>
              <a:t>是指将</a:t>
            </a:r>
            <a:r>
              <a:rPr kumimoji="1" lang="en-US" altLang="zh-CN" sz="1200" b="0" i="0" kern="1200" dirty="0" smtClean="0">
                <a:solidFill>
                  <a:schemeClr val="tx1"/>
                </a:solidFill>
                <a:effectLst/>
                <a:latin typeface="Times New Roman" pitchFamily="18" charset="0"/>
                <a:ea typeface="宋体" pitchFamily="2" charset="-122"/>
                <a:cs typeface="+mn-cs"/>
              </a:rPr>
              <a:t>T1</a:t>
            </a:r>
            <a:r>
              <a:rPr kumimoji="1" lang="zh-CN" altLang="en-US" sz="1200" b="0" i="0" kern="1200" dirty="0" smtClean="0">
                <a:solidFill>
                  <a:schemeClr val="tx1"/>
                </a:solidFill>
                <a:effectLst/>
                <a:latin typeface="Times New Roman" pitchFamily="18" charset="0"/>
                <a:ea typeface="宋体" pitchFamily="2" charset="-122"/>
                <a:cs typeface="+mn-cs"/>
              </a:rPr>
              <a:t>的频宽加以分割，提供给频宽需求低于</a:t>
            </a:r>
            <a:r>
              <a:rPr kumimoji="1" lang="en-US" altLang="zh-CN" sz="1200" b="0" i="0" kern="1200" dirty="0" smtClean="0">
                <a:solidFill>
                  <a:schemeClr val="tx1"/>
                </a:solidFill>
                <a:effectLst/>
                <a:latin typeface="Times New Roman" pitchFamily="18" charset="0"/>
                <a:ea typeface="宋体" pitchFamily="2" charset="-122"/>
                <a:cs typeface="+mn-cs"/>
              </a:rPr>
              <a:t>T1</a:t>
            </a:r>
            <a:r>
              <a:rPr kumimoji="1" lang="zh-CN" altLang="en-US" sz="1200" b="0" i="0" kern="1200" dirty="0" smtClean="0">
                <a:solidFill>
                  <a:schemeClr val="tx1"/>
                </a:solidFill>
                <a:effectLst/>
                <a:latin typeface="Times New Roman" pitchFamily="18" charset="0"/>
                <a:ea typeface="宋体" pitchFamily="2" charset="-122"/>
                <a:cs typeface="+mn-cs"/>
              </a:rPr>
              <a:t>速度的使用者。</a:t>
            </a:r>
            <a:endParaRPr lang="en-US" altLang="zh-CN" sz="1000" dirty="0" smtClean="0">
              <a:solidFill>
                <a:srgbClr val="1A3868"/>
              </a:solidFill>
              <a:ea typeface="微软雅黑" pitchFamily="3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2"/>
          <p:cNvSpPr>
            <a:spLocks noGrp="1" noRot="1" noChangeAspect="1" noChangeArrowheads="1" noTextEdit="1"/>
          </p:cNvSpPr>
          <p:nvPr>
            <p:ph type="sldImg"/>
          </p:nvPr>
        </p:nvSpPr>
        <p:spPr>
          <a:ln/>
        </p:spPr>
      </p:sp>
      <p:sp>
        <p:nvSpPr>
          <p:cNvPr id="340994" name="Rectangle 3"/>
          <p:cNvSpPr>
            <a:spLocks noGrp="1" noChangeArrowheads="1"/>
          </p:cNvSpPr>
          <p:nvPr>
            <p:ph type="body" idx="1"/>
          </p:nvPr>
        </p:nvSpPr>
        <p:spPr>
          <a:noFill/>
          <a:ln/>
        </p:spPr>
        <p:txBody>
          <a:bodyPr/>
          <a:lstStyle/>
          <a:p>
            <a:r>
              <a:rPr lang="zh-CN" altLang="en-US" b="1" u="sng" dirty="0" smtClean="0">
                <a:solidFill>
                  <a:srgbClr val="2D2DB9"/>
                </a:solidFill>
                <a:ea typeface="宋体" charset="-122"/>
              </a:rPr>
              <a:t>时分多路复用分为</a:t>
            </a:r>
            <a:r>
              <a:rPr lang="zh-CN" altLang="en-US" b="1" dirty="0" smtClean="0">
                <a:solidFill>
                  <a:srgbClr val="2D2DB9"/>
                </a:solidFill>
                <a:ea typeface="宋体" charset="-122"/>
              </a:rPr>
              <a:t>：同步时分多路复用、统计时分多路复用</a:t>
            </a:r>
            <a:endParaRPr lang="en-US" altLang="zh-CN" b="1" dirty="0" smtClean="0">
              <a:solidFill>
                <a:srgbClr val="2D2DB9"/>
              </a:solidFill>
              <a:ea typeface="宋体" charset="-122"/>
            </a:endParaRPr>
          </a:p>
          <a:p>
            <a:r>
              <a:rPr lang="zh-CN" altLang="en-US" u="sng" dirty="0" smtClean="0">
                <a:solidFill>
                  <a:srgbClr val="2D2DB9"/>
                </a:solidFill>
                <a:ea typeface="宋体" charset="-122"/>
                <a:cs typeface="Times New Roman" pitchFamily="18" charset="0"/>
              </a:rPr>
              <a:t>同步时分多路复用</a:t>
            </a:r>
            <a:r>
              <a:rPr lang="zh-CN" altLang="en-US" dirty="0" smtClean="0">
                <a:solidFill>
                  <a:srgbClr val="2D2DB9"/>
                </a:solidFill>
                <a:ea typeface="宋体" charset="-122"/>
                <a:cs typeface="Times New Roman" pitchFamily="18" charset="0"/>
              </a:rPr>
              <a:t>：将时间片预先分配给各个信道，并且时间片固定不变；</a:t>
            </a:r>
            <a:endParaRPr lang="en-US" altLang="zh-CN" dirty="0" smtClean="0">
              <a:solidFill>
                <a:srgbClr val="2D2DB9"/>
              </a:solidFill>
              <a:ea typeface="宋体" charset="-122"/>
              <a:cs typeface="Times New Roman" pitchFamily="18" charset="0"/>
            </a:endParaRPr>
          </a:p>
          <a:p>
            <a:r>
              <a:rPr lang="zh-CN" altLang="en-US" u="sng" dirty="0" smtClean="0">
                <a:solidFill>
                  <a:srgbClr val="2D2DB9"/>
                </a:solidFill>
                <a:ea typeface="宋体" charset="-122"/>
              </a:rPr>
              <a:t>统计时分多路复用</a:t>
            </a:r>
            <a:r>
              <a:rPr lang="zh-CN" altLang="en-US" dirty="0" smtClean="0">
                <a:solidFill>
                  <a:srgbClr val="2D2DB9"/>
                </a:solidFill>
                <a:ea typeface="宋体" charset="-122"/>
              </a:rPr>
              <a:t>：动态地给信道分配时间片，</a:t>
            </a:r>
            <a:r>
              <a:rPr lang="zh-CN" altLang="en-US" dirty="0" smtClean="0">
                <a:ea typeface="宋体" charset="-122"/>
              </a:rPr>
              <a:t>也称动态时分多路复用，各信道发送的数据需带有双方地址，由多路复用设备识别地址，确定输出信道。</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2"/>
          <p:cNvSpPr>
            <a:spLocks noGrp="1" noRot="1" noChangeAspect="1" noChangeArrowheads="1" noTextEdit="1"/>
          </p:cNvSpPr>
          <p:nvPr>
            <p:ph type="sldImg"/>
          </p:nvPr>
        </p:nvSpPr>
        <p:spPr>
          <a:ln/>
        </p:spPr>
      </p:sp>
      <p:sp>
        <p:nvSpPr>
          <p:cNvPr id="343042" name="Rectangle 3"/>
          <p:cNvSpPr>
            <a:spLocks noGrp="1" noChangeArrowheads="1"/>
          </p:cNvSpPr>
          <p:nvPr>
            <p:ph type="body" idx="1"/>
          </p:nvPr>
        </p:nvSpPr>
        <p:spPr>
          <a:noFill/>
          <a:ln/>
        </p:spPr>
        <p:txBody>
          <a:bodyPr/>
          <a:lstStyle/>
          <a:p>
            <a:r>
              <a:rPr lang="zh-CN" altLang="en-US" sz="900" b="1" smtClean="0">
                <a:solidFill>
                  <a:srgbClr val="2D2DB9"/>
                </a:solidFill>
                <a:ea typeface="宋体" charset="-122"/>
              </a:rPr>
              <a:t>频分多路复用是在一条通信线路上设置多个信道，每个信道的中心频率不相同，各个信道的频率范围互不重叠，这样一条通信线路就可以同时传输多路信号。</a:t>
            </a:r>
            <a:endParaRPr lang="en-US" altLang="zh-CN" sz="900" b="1" u="sng" smtClean="0">
              <a:solidFill>
                <a:srgbClr val="2D2DB9"/>
              </a:solidFill>
              <a:ea typeface="宋体" charset="-122"/>
            </a:endParaRPr>
          </a:p>
          <a:p>
            <a:endParaRPr lang="zh-CN" altLang="en-US" smtClean="0">
              <a:ea typeface="宋体"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2"/>
          <p:cNvSpPr>
            <a:spLocks noGrp="1" noRot="1" noChangeAspect="1" noChangeArrowheads="1" noTextEdit="1"/>
          </p:cNvSpPr>
          <p:nvPr>
            <p:ph type="sldImg"/>
          </p:nvPr>
        </p:nvSpPr>
        <p:spPr>
          <a:ln/>
        </p:spPr>
      </p:sp>
      <p:sp>
        <p:nvSpPr>
          <p:cNvPr id="345090" name="Rectangle 3"/>
          <p:cNvSpPr>
            <a:spLocks noGrp="1" noChangeArrowheads="1"/>
          </p:cNvSpPr>
          <p:nvPr>
            <p:ph type="body" idx="1"/>
          </p:nvPr>
        </p:nvSpPr>
        <p:spPr>
          <a:noFill/>
          <a:ln/>
        </p:spPr>
        <p:txBody>
          <a:bodyPr/>
          <a:lstStyle/>
          <a:p>
            <a:r>
              <a:rPr lang="zh-CN" altLang="en-US" b="1" dirty="0" smtClean="0">
                <a:ea typeface="楷体_GB2312" pitchFamily="49" charset="-122"/>
              </a:rPr>
              <a:t>光纤通道（</a:t>
            </a:r>
            <a:r>
              <a:rPr lang="en-US" altLang="zh-CN" b="1" dirty="0" smtClean="0">
                <a:ea typeface="楷体_GB2312" pitchFamily="49" charset="-122"/>
              </a:rPr>
              <a:t>fiber optic channel）</a:t>
            </a:r>
            <a:r>
              <a:rPr lang="zh-CN" altLang="en-US" b="1" dirty="0" smtClean="0">
                <a:ea typeface="楷体_GB2312" pitchFamily="49" charset="-122"/>
              </a:rPr>
              <a:t>技术采用了波长分隔多路复用方法，简称为波分复用</a:t>
            </a:r>
            <a:r>
              <a:rPr lang="en-US" altLang="zh-CN" b="1" dirty="0" smtClean="0">
                <a:ea typeface="楷体_GB2312" pitchFamily="49" charset="-122"/>
              </a:rPr>
              <a:t>WDM;</a:t>
            </a:r>
          </a:p>
          <a:p>
            <a:r>
              <a:rPr lang="zh-CN" altLang="en-US" b="1" dirty="0" smtClean="0">
                <a:ea typeface="楷体_GB2312" pitchFamily="49" charset="-122"/>
              </a:rPr>
              <a:t>在一根光纤上复用80路或更多路的光载波信号称为密集波分复用</a:t>
            </a:r>
            <a:r>
              <a:rPr lang="en-US" altLang="zh-CN" b="1" dirty="0" smtClean="0">
                <a:ea typeface="楷体_GB2312" pitchFamily="49" charset="-122"/>
              </a:rPr>
              <a:t>DWDM </a:t>
            </a:r>
            <a:r>
              <a:rPr kumimoji="1" lang="en-US" altLang="zh-CN" sz="1200" b="0" i="0" kern="1200" dirty="0" smtClean="0">
                <a:solidFill>
                  <a:schemeClr val="tx1"/>
                </a:solidFill>
                <a:effectLst/>
                <a:latin typeface="Times New Roman" pitchFamily="18" charset="0"/>
                <a:ea typeface="宋体" pitchFamily="2" charset="-122"/>
                <a:cs typeface="+mn-cs"/>
              </a:rPr>
              <a:t>Dense Wavelength Division Multiplexing</a:t>
            </a:r>
            <a:r>
              <a:rPr lang="en-US" altLang="zh-CN" b="1" dirty="0" smtClean="0">
                <a:ea typeface="楷体_GB2312" pitchFamily="49" charset="-122"/>
              </a:rPr>
              <a:t>； </a:t>
            </a:r>
          </a:p>
          <a:p>
            <a:r>
              <a:rPr lang="zh-CN" altLang="en-US" b="1" dirty="0" smtClean="0">
                <a:ea typeface="楷体_GB2312" pitchFamily="49" charset="-122"/>
              </a:rPr>
              <a:t>目前一根单模光纤的数据传输速率最高可以达到</a:t>
            </a:r>
            <a:r>
              <a:rPr lang="zh-CN" altLang="en-US" b="1" dirty="0" smtClean="0">
                <a:ea typeface="宋体" charset="-122"/>
              </a:rPr>
              <a:t>20</a:t>
            </a:r>
            <a:r>
              <a:rPr lang="en-US" altLang="zh-CN" b="1" dirty="0" smtClean="0">
                <a:ea typeface="宋体" charset="-122"/>
              </a:rPr>
              <a:t>Gb/s</a:t>
            </a:r>
            <a:r>
              <a:rPr lang="en-US" altLang="zh-CN" b="1" dirty="0" smtClean="0">
                <a:ea typeface="楷体_GB2312" pitchFamily="49" charset="-122"/>
              </a:rPr>
              <a:t> 。</a:t>
            </a:r>
            <a:endParaRPr lang="zh-CN" altLang="en-US" b="1" dirty="0" smtClean="0">
              <a:ea typeface="楷体_GB2312" pitchFamily="49"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Rectangle 2"/>
          <p:cNvSpPr>
            <a:spLocks noGrp="1" noRot="1" noChangeAspect="1" noChangeArrowheads="1" noTextEdit="1"/>
          </p:cNvSpPr>
          <p:nvPr>
            <p:ph type="sldImg"/>
          </p:nvPr>
        </p:nvSpPr>
        <p:spPr>
          <a:ln/>
        </p:spPr>
      </p:sp>
      <p:sp>
        <p:nvSpPr>
          <p:cNvPr id="347138" name="Rectangle 3"/>
          <p:cNvSpPr>
            <a:spLocks noGrp="1" noChangeArrowheads="1"/>
          </p:cNvSpPr>
          <p:nvPr>
            <p:ph type="body" idx="1"/>
          </p:nvPr>
        </p:nvSpPr>
        <p:spPr>
          <a:noFill/>
          <a:ln/>
        </p:spPr>
        <p:txBody>
          <a:bodyPr/>
          <a:lstStyle/>
          <a:p>
            <a:r>
              <a:rPr lang="zh-CN" altLang="en-US" sz="1000" dirty="0" smtClean="0">
                <a:solidFill>
                  <a:srgbClr val="1A3868"/>
                </a:solidFill>
                <a:ea typeface="微软雅黑" pitchFamily="34" charset="-122"/>
                <a:cs typeface="Times New Roman" pitchFamily="18" charset="0"/>
              </a:rPr>
              <a:t>通常</a:t>
            </a:r>
            <a:r>
              <a:rPr lang="en-US" altLang="zh-CN" sz="1000" dirty="0" smtClean="0">
                <a:solidFill>
                  <a:srgbClr val="1A3868"/>
                </a:solidFill>
                <a:ea typeface="微软雅黑" pitchFamily="34" charset="-122"/>
                <a:cs typeface="Times New Roman" pitchFamily="18" charset="0"/>
              </a:rPr>
              <a:t>m</a:t>
            </a:r>
            <a:r>
              <a:rPr lang="zh-CN" altLang="en-US" sz="1000" dirty="0" smtClean="0">
                <a:solidFill>
                  <a:srgbClr val="1A3868"/>
                </a:solidFill>
                <a:ea typeface="微软雅黑" pitchFamily="34" charset="-122"/>
                <a:cs typeface="Times New Roman" pitchFamily="18" charset="0"/>
              </a:rPr>
              <a:t>的值是</a:t>
            </a:r>
            <a:r>
              <a:rPr lang="en-US" altLang="zh-CN" sz="1000" dirty="0" smtClean="0">
                <a:solidFill>
                  <a:srgbClr val="1A3868"/>
                </a:solidFill>
                <a:ea typeface="微软雅黑" pitchFamily="34" charset="-122"/>
                <a:cs typeface="Times New Roman" pitchFamily="18" charset="0"/>
              </a:rPr>
              <a:t>64</a:t>
            </a:r>
            <a:r>
              <a:rPr lang="zh-CN" altLang="en-US" sz="1000" dirty="0" smtClean="0">
                <a:solidFill>
                  <a:srgbClr val="1A3868"/>
                </a:solidFill>
                <a:ea typeface="微软雅黑" pitchFamily="34" charset="-122"/>
                <a:cs typeface="Times New Roman" pitchFamily="18" charset="0"/>
              </a:rPr>
              <a:t>或</a:t>
            </a:r>
            <a:r>
              <a:rPr lang="en-US" altLang="zh-CN" sz="1000" dirty="0" smtClean="0">
                <a:solidFill>
                  <a:srgbClr val="1A3868"/>
                </a:solidFill>
                <a:ea typeface="微软雅黑" pitchFamily="34" charset="-122"/>
                <a:cs typeface="Times New Roman" pitchFamily="18" charset="0"/>
              </a:rPr>
              <a:t>128</a:t>
            </a:r>
            <a:r>
              <a:rPr lang="zh-CN" altLang="en-US" sz="1000" dirty="0" smtClean="0">
                <a:solidFill>
                  <a:srgbClr val="1A3868"/>
                </a:solidFill>
                <a:ea typeface="微软雅黑" pitchFamily="34" charset="-122"/>
                <a:cs typeface="Times New Roman" pitchFamily="18" charset="0"/>
              </a:rPr>
              <a:t>。</a:t>
            </a:r>
            <a:r>
              <a:rPr lang="zh-CN" altLang="en-US" dirty="0" smtClean="0">
                <a:solidFill>
                  <a:srgbClr val="CC0000"/>
                </a:solidFill>
                <a:ea typeface="微软雅黑" pitchFamily="34" charset="-122"/>
                <a:cs typeface="Times New Roman" pitchFamily="18" charset="0"/>
              </a:rPr>
              <a:t>若</a:t>
            </a:r>
            <a:r>
              <a:rPr lang="en-US" altLang="zh-CN" dirty="0" smtClean="0">
                <a:solidFill>
                  <a:srgbClr val="CC0000"/>
                </a:solidFill>
                <a:ea typeface="微软雅黑" pitchFamily="34" charset="-122"/>
                <a:cs typeface="Times New Roman" pitchFamily="18" charset="0"/>
              </a:rPr>
              <a:t>A</a:t>
            </a:r>
            <a:r>
              <a:rPr lang="zh-CN" altLang="en-US" dirty="0" smtClean="0">
                <a:solidFill>
                  <a:srgbClr val="CC0000"/>
                </a:solidFill>
                <a:ea typeface="微软雅黑" pitchFamily="34" charset="-122"/>
                <a:cs typeface="Times New Roman" pitchFamily="18" charset="0"/>
              </a:rPr>
              <a:t>站的数据率为</a:t>
            </a:r>
            <a:r>
              <a:rPr lang="en-US" altLang="zh-CN" b="1" i="1" dirty="0" err="1" smtClean="0">
                <a:solidFill>
                  <a:srgbClr val="000066"/>
                </a:solidFill>
                <a:ea typeface="微软雅黑" pitchFamily="34" charset="-122"/>
                <a:cs typeface="Times New Roman" pitchFamily="18" charset="0"/>
              </a:rPr>
              <a:t>x</a:t>
            </a:r>
            <a:r>
              <a:rPr lang="en-US" altLang="zh-CN" b="1" dirty="0" err="1" smtClean="0">
                <a:solidFill>
                  <a:srgbClr val="000066"/>
                </a:solidFill>
                <a:ea typeface="微软雅黑" pitchFamily="34" charset="-122"/>
                <a:cs typeface="Times New Roman" pitchFamily="18" charset="0"/>
              </a:rPr>
              <a:t>b</a:t>
            </a:r>
            <a:r>
              <a:rPr lang="en-US" altLang="zh-CN" b="1" dirty="0" smtClean="0">
                <a:solidFill>
                  <a:srgbClr val="000066"/>
                </a:solidFill>
                <a:ea typeface="微软雅黑" pitchFamily="34" charset="-122"/>
                <a:cs typeface="Times New Roman" pitchFamily="18" charset="0"/>
              </a:rPr>
              <a:t>/s</a:t>
            </a:r>
            <a:r>
              <a:rPr lang="zh-CN" altLang="en-US" dirty="0" smtClean="0">
                <a:solidFill>
                  <a:srgbClr val="CC0000"/>
                </a:solidFill>
                <a:ea typeface="微软雅黑" pitchFamily="34" charset="-122"/>
                <a:cs typeface="Times New Roman" pitchFamily="18" charset="0"/>
              </a:rPr>
              <a:t>，由于每一个比特要变成</a:t>
            </a:r>
            <a:r>
              <a:rPr lang="en-US" altLang="zh-CN" b="1" i="1" dirty="0" smtClean="0">
                <a:solidFill>
                  <a:srgbClr val="000066"/>
                </a:solidFill>
                <a:ea typeface="微软雅黑" pitchFamily="34" charset="-122"/>
                <a:cs typeface="Times New Roman" pitchFamily="18" charset="0"/>
              </a:rPr>
              <a:t>m</a:t>
            </a:r>
            <a:r>
              <a:rPr lang="zh-CN" altLang="en-US" dirty="0" smtClean="0">
                <a:solidFill>
                  <a:srgbClr val="CC0000"/>
                </a:solidFill>
                <a:ea typeface="微软雅黑" pitchFamily="34" charset="-122"/>
                <a:cs typeface="Times New Roman" pitchFamily="18" charset="0"/>
              </a:rPr>
              <a:t>个比特的码序列。因此，</a:t>
            </a:r>
            <a:r>
              <a:rPr lang="en-US" altLang="zh-CN" dirty="0" smtClean="0">
                <a:solidFill>
                  <a:srgbClr val="CC0000"/>
                </a:solidFill>
                <a:ea typeface="微软雅黑" pitchFamily="34" charset="-122"/>
                <a:cs typeface="Times New Roman" pitchFamily="18" charset="0"/>
              </a:rPr>
              <a:t>A</a:t>
            </a:r>
            <a:r>
              <a:rPr lang="zh-CN" altLang="en-US" dirty="0" smtClean="0">
                <a:solidFill>
                  <a:srgbClr val="CC0000"/>
                </a:solidFill>
                <a:ea typeface="微软雅黑" pitchFamily="34" charset="-122"/>
                <a:cs typeface="Times New Roman" pitchFamily="18" charset="0"/>
              </a:rPr>
              <a:t>站实际上发送的数据率提高到</a:t>
            </a:r>
            <a:r>
              <a:rPr lang="en-US" altLang="zh-CN" b="1" i="1" dirty="0" err="1" smtClean="0">
                <a:solidFill>
                  <a:srgbClr val="000066"/>
                </a:solidFill>
                <a:ea typeface="微软雅黑" pitchFamily="34" charset="-122"/>
                <a:cs typeface="Times New Roman" pitchFamily="18" charset="0"/>
              </a:rPr>
              <a:t>mx</a:t>
            </a:r>
            <a:r>
              <a:rPr lang="en-US" altLang="zh-CN" b="1" dirty="0" err="1" smtClean="0">
                <a:solidFill>
                  <a:srgbClr val="000066"/>
                </a:solidFill>
                <a:ea typeface="微软雅黑" pitchFamily="34" charset="-122"/>
                <a:cs typeface="Times New Roman" pitchFamily="18" charset="0"/>
              </a:rPr>
              <a:t>b</a:t>
            </a:r>
            <a:r>
              <a:rPr lang="en-US" altLang="zh-CN" b="1" dirty="0" smtClean="0">
                <a:solidFill>
                  <a:srgbClr val="000066"/>
                </a:solidFill>
                <a:ea typeface="微软雅黑" pitchFamily="34" charset="-122"/>
                <a:cs typeface="Times New Roman" pitchFamily="18" charset="0"/>
              </a:rPr>
              <a:t>/s</a:t>
            </a:r>
            <a:r>
              <a:rPr lang="zh-CN" altLang="en-US" dirty="0" smtClean="0">
                <a:solidFill>
                  <a:srgbClr val="CC0000"/>
                </a:solidFill>
                <a:ea typeface="微软雅黑" pitchFamily="34" charset="-122"/>
                <a:cs typeface="Times New Roman" pitchFamily="18" charset="0"/>
              </a:rPr>
              <a:t>，同时</a:t>
            </a:r>
            <a:r>
              <a:rPr lang="en-US" altLang="zh-CN" dirty="0" smtClean="0">
                <a:solidFill>
                  <a:srgbClr val="CC0000"/>
                </a:solidFill>
                <a:ea typeface="微软雅黑" pitchFamily="34" charset="-122"/>
                <a:cs typeface="Times New Roman" pitchFamily="18" charset="0"/>
              </a:rPr>
              <a:t>A</a:t>
            </a:r>
            <a:r>
              <a:rPr lang="zh-CN" altLang="en-US" dirty="0" smtClean="0">
                <a:solidFill>
                  <a:srgbClr val="CC0000"/>
                </a:solidFill>
                <a:ea typeface="微软雅黑" pitchFamily="34" charset="-122"/>
                <a:cs typeface="Times New Roman" pitchFamily="18" charset="0"/>
              </a:rPr>
              <a:t>站所占用的频带宽度也提高到原来数值</a:t>
            </a:r>
            <a:r>
              <a:rPr lang="en-US" altLang="zh-CN" b="1" i="1" dirty="0" smtClean="0">
                <a:solidFill>
                  <a:srgbClr val="000066"/>
                </a:solidFill>
                <a:ea typeface="微软雅黑" pitchFamily="34" charset="-122"/>
                <a:cs typeface="Times New Roman" pitchFamily="18" charset="0"/>
              </a:rPr>
              <a:t>m</a:t>
            </a:r>
            <a:r>
              <a:rPr lang="zh-CN" altLang="en-US" dirty="0" smtClean="0">
                <a:solidFill>
                  <a:srgbClr val="CC0000"/>
                </a:solidFill>
                <a:ea typeface="微软雅黑" pitchFamily="34" charset="-122"/>
                <a:cs typeface="Times New Roman" pitchFamily="18" charset="0"/>
              </a:rPr>
              <a:t>倍。这种通信方式是扩频通信中的一种。</a:t>
            </a:r>
          </a:p>
          <a:p>
            <a:r>
              <a:rPr lang="zh-CN" altLang="en-US" dirty="0" smtClean="0">
                <a:ea typeface="微软雅黑" pitchFamily="34" charset="-122"/>
                <a:cs typeface="Times New Roman" pitchFamily="18" charset="0"/>
              </a:rPr>
              <a:t>作为</a:t>
            </a:r>
            <a:r>
              <a:rPr lang="en-US" altLang="zh-CN" dirty="0" smtClean="0">
                <a:ea typeface="微软雅黑" pitchFamily="34" charset="-122"/>
                <a:cs typeface="Times New Roman" pitchFamily="18" charset="0"/>
              </a:rPr>
              <a:t>3G</a:t>
            </a:r>
            <a:r>
              <a:rPr lang="zh-CN" altLang="en-US" dirty="0" smtClean="0">
                <a:ea typeface="微软雅黑" pitchFamily="34" charset="-122"/>
                <a:cs typeface="Times New Roman" pitchFamily="18" charset="0"/>
              </a:rPr>
              <a:t>的主流技术，</a:t>
            </a:r>
            <a:r>
              <a:rPr lang="en-US" altLang="zh-CN" dirty="0" smtClean="0">
                <a:ea typeface="微软雅黑" pitchFamily="34" charset="-122"/>
                <a:cs typeface="Times New Roman" pitchFamily="18" charset="0"/>
              </a:rPr>
              <a:t>CDMA</a:t>
            </a:r>
            <a:r>
              <a:rPr lang="zh-CN" altLang="en-US" dirty="0" smtClean="0">
                <a:ea typeface="微软雅黑" pitchFamily="34" charset="-122"/>
                <a:cs typeface="Times New Roman" pitchFamily="18" charset="0"/>
              </a:rPr>
              <a:t>主要有，</a:t>
            </a:r>
            <a:r>
              <a:rPr lang="en-US" altLang="zh-CN" dirty="0" smtClean="0">
                <a:ea typeface="微软雅黑" pitchFamily="34" charset="-122"/>
                <a:cs typeface="Times New Roman" pitchFamily="18" charset="0"/>
              </a:rPr>
              <a:t>W-CDMA</a:t>
            </a:r>
            <a:r>
              <a:rPr lang="zh-CN" altLang="en-US" dirty="0" smtClean="0">
                <a:ea typeface="微软雅黑" pitchFamily="34" charset="-122"/>
                <a:cs typeface="Times New Roman" pitchFamily="18" charset="0"/>
              </a:rPr>
              <a:t>，</a:t>
            </a:r>
            <a:r>
              <a:rPr lang="en-US" altLang="zh-CN" dirty="0" smtClean="0">
                <a:ea typeface="微软雅黑" pitchFamily="34" charset="-122"/>
                <a:cs typeface="Times New Roman" pitchFamily="18" charset="0"/>
              </a:rPr>
              <a:t>CDMA2000</a:t>
            </a:r>
            <a:r>
              <a:rPr lang="zh-CN" altLang="en-US" dirty="0" smtClean="0">
                <a:ea typeface="微软雅黑" pitchFamily="34" charset="-122"/>
                <a:cs typeface="Times New Roman" pitchFamily="18" charset="0"/>
              </a:rPr>
              <a:t>，</a:t>
            </a:r>
            <a:r>
              <a:rPr lang="en-US" altLang="zh-CN" dirty="0" smtClean="0">
                <a:ea typeface="微软雅黑" pitchFamily="34" charset="-122"/>
                <a:cs typeface="Times New Roman" pitchFamily="18" charset="0"/>
              </a:rPr>
              <a:t>TD-CDMA</a:t>
            </a:r>
            <a:r>
              <a:rPr lang="zh-CN" altLang="en-US" dirty="0" smtClean="0">
                <a:ea typeface="微软雅黑" pitchFamily="34" charset="-122"/>
                <a:cs typeface="Times New Roman" pitchFamily="18" charset="0"/>
              </a:rPr>
              <a:t>等标准</a:t>
            </a:r>
            <a:r>
              <a:rPr lang="zh-CN" altLang="en-US" dirty="0" smtClean="0">
                <a:ea typeface="微软雅黑" pitchFamily="34" charset="-122"/>
                <a:cs typeface="Times New Roman" pitchFamily="18" charset="0"/>
              </a:rPr>
              <a:t>。</a:t>
            </a:r>
            <a:endParaRPr lang="en-US" altLang="zh-CN" dirty="0" smtClean="0">
              <a:ea typeface="微软雅黑" pitchFamily="34" charset="-122"/>
              <a:cs typeface="Times New Roman" pitchFamily="18" charset="0"/>
            </a:endParaRPr>
          </a:p>
          <a:p>
            <a:endParaRPr lang="en-US" altLang="zh-CN" dirty="0" smtClean="0">
              <a:ea typeface="微软雅黑" pitchFamily="34" charset="-122"/>
              <a:cs typeface="Times New Roman" pitchFamily="18" charset="0"/>
            </a:endParaRPr>
          </a:p>
          <a:p>
            <a:r>
              <a:rPr lang="zh-CN" altLang="en-US" dirty="0" smtClean="0">
                <a:ea typeface="微软雅黑" pitchFamily="34" charset="-122"/>
                <a:cs typeface="Times New Roman" pitchFamily="18" charset="0"/>
              </a:rPr>
              <a:t>上面的例子</a:t>
            </a:r>
            <a:r>
              <a:rPr lang="en-US" altLang="zh-CN" dirty="0" smtClean="0">
                <a:ea typeface="微软雅黑" pitchFamily="34" charset="-122"/>
                <a:cs typeface="Times New Roman" pitchFamily="18" charset="0"/>
              </a:rPr>
              <a:t>8</a:t>
            </a:r>
            <a:r>
              <a:rPr lang="zh-CN" altLang="en-US" dirty="0" smtClean="0">
                <a:ea typeface="微软雅黑" pitchFamily="34" charset="-122"/>
                <a:cs typeface="Times New Roman" pitchFamily="18" charset="0"/>
              </a:rPr>
              <a:t>位的码片</a:t>
            </a:r>
            <a:r>
              <a:rPr lang="en-US" altLang="zh-CN" dirty="0" smtClean="0">
                <a:ea typeface="微软雅黑" pitchFamily="34" charset="-122"/>
                <a:cs typeface="Times New Roman" pitchFamily="18" charset="0"/>
              </a:rPr>
              <a:t>10110100</a:t>
            </a:r>
            <a:r>
              <a:rPr lang="zh-CN" altLang="en-US" dirty="0" smtClean="0">
                <a:ea typeface="微软雅黑" pitchFamily="34" charset="-122"/>
                <a:cs typeface="Times New Roman" pitchFamily="18" charset="0"/>
              </a:rPr>
              <a:t>表示“</a:t>
            </a:r>
            <a:r>
              <a:rPr lang="en-US" altLang="zh-CN" dirty="0" smtClean="0">
                <a:ea typeface="微软雅黑" pitchFamily="34" charset="-122"/>
                <a:cs typeface="Times New Roman" pitchFamily="18" charset="0"/>
              </a:rPr>
              <a:t>1</a:t>
            </a:r>
            <a:r>
              <a:rPr lang="zh-CN" altLang="en-US" dirty="0" smtClean="0">
                <a:ea typeface="微软雅黑" pitchFamily="34" charset="-122"/>
                <a:cs typeface="Times New Roman" pitchFamily="18" charset="0"/>
              </a:rPr>
              <a:t>”，反码</a:t>
            </a:r>
            <a:r>
              <a:rPr lang="en-US" altLang="zh-CN" dirty="0" smtClean="0">
                <a:ea typeface="微软雅黑" pitchFamily="34" charset="-122"/>
                <a:cs typeface="Times New Roman" pitchFamily="18" charset="0"/>
              </a:rPr>
              <a:t>01001011</a:t>
            </a:r>
            <a:r>
              <a:rPr lang="zh-CN" altLang="en-US" dirty="0" smtClean="0">
                <a:ea typeface="微软雅黑" pitchFamily="34" charset="-122"/>
                <a:cs typeface="Times New Roman" pitchFamily="18" charset="0"/>
              </a:rPr>
              <a:t>表示“</a:t>
            </a:r>
            <a:r>
              <a:rPr lang="en-US" altLang="zh-CN" dirty="0" smtClean="0">
                <a:ea typeface="微软雅黑" pitchFamily="34" charset="-122"/>
                <a:cs typeface="Times New Roman" pitchFamily="18" charset="0"/>
              </a:rPr>
              <a:t>0</a:t>
            </a:r>
            <a:r>
              <a:rPr lang="zh-CN" altLang="en-US" dirty="0" smtClean="0">
                <a:ea typeface="微软雅黑" pitchFamily="34" charset="-122"/>
                <a:cs typeface="Times New Roman" pitchFamily="18" charset="0"/>
              </a:rPr>
              <a:t>”</a:t>
            </a:r>
            <a:endParaRPr lang="en-US" altLang="zh-CN" dirty="0" smtClean="0">
              <a:ea typeface="微软雅黑" pitchFamily="34" charset="-122"/>
              <a:cs typeface="Times New Roman" pitchFamily="18" charset="0"/>
            </a:endParaRPr>
          </a:p>
          <a:p>
            <a:endParaRPr lang="en-US" altLang="zh-CN" dirty="0" smtClean="0">
              <a:ea typeface="微软雅黑" pitchFamily="34" charset="-122"/>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2"/>
          <p:cNvSpPr>
            <a:spLocks noGrp="1" noRot="1" noChangeAspect="1" noChangeArrowheads="1" noTextEdit="1"/>
          </p:cNvSpPr>
          <p:nvPr>
            <p:ph type="sldImg"/>
          </p:nvPr>
        </p:nvSpPr>
        <p:spPr>
          <a:ln/>
        </p:spPr>
      </p:sp>
      <p:sp>
        <p:nvSpPr>
          <p:cNvPr id="308226" name="Rectangle 3"/>
          <p:cNvSpPr>
            <a:spLocks noGrp="1" noChangeArrowheads="1"/>
          </p:cNvSpPr>
          <p:nvPr>
            <p:ph type="body" idx="1"/>
          </p:nvPr>
        </p:nvSpPr>
        <p:spPr>
          <a:noFill/>
          <a:ln/>
        </p:spPr>
        <p:txBody>
          <a:bodyPr/>
          <a:lstStyle/>
          <a:p>
            <a:r>
              <a:rPr lang="zh-CN" altLang="en-US" sz="1000" b="1" u="sng" smtClean="0">
                <a:solidFill>
                  <a:srgbClr val="2D2DB9"/>
                </a:solidFill>
                <a:ea typeface="宋体" charset="-122"/>
                <a:cs typeface="Times New Roman" pitchFamily="18" charset="0"/>
              </a:rPr>
              <a:t>数据编码类型。</a:t>
            </a:r>
            <a:r>
              <a:rPr lang="zh-CN" altLang="en-US" sz="1500" b="1" smtClean="0">
                <a:solidFill>
                  <a:srgbClr val="CC0000"/>
                </a:solidFill>
                <a:ea typeface="楷体_GB2312" pitchFamily="49" charset="-122"/>
                <a:cs typeface="Times New Roman" pitchFamily="18" charset="0"/>
              </a:rPr>
              <a:t>模拟数据</a:t>
            </a:r>
            <a:r>
              <a:rPr lang="zh-CN" altLang="en-US" sz="1500" b="1" smtClean="0">
                <a:solidFill>
                  <a:schemeClr val="folHlink"/>
                </a:solidFill>
                <a:ea typeface="楷体_GB2312" pitchFamily="49" charset="-122"/>
                <a:cs typeface="Times New Roman" pitchFamily="18" charset="0"/>
              </a:rPr>
              <a:t>：反映的是在某个区间内连续的值，如声音和图像等。</a:t>
            </a:r>
            <a:r>
              <a:rPr lang="zh-CN" altLang="en-US" sz="1500" b="1" smtClean="0">
                <a:solidFill>
                  <a:srgbClr val="CC0000"/>
                </a:solidFill>
                <a:ea typeface="楷体_GB2312" pitchFamily="49" charset="-122"/>
                <a:cs typeface="Times New Roman" pitchFamily="18" charset="0"/>
              </a:rPr>
              <a:t>数字数据</a:t>
            </a:r>
            <a:r>
              <a:rPr lang="zh-CN" altLang="en-US" sz="1500" b="1" smtClean="0">
                <a:solidFill>
                  <a:schemeClr val="folHlink"/>
                </a:solidFill>
                <a:ea typeface="楷体_GB2312" pitchFamily="49" charset="-122"/>
                <a:cs typeface="Times New Roman" pitchFamily="18" charset="0"/>
              </a:rPr>
              <a:t>：反映的是离散的值，如文本信息。</a:t>
            </a:r>
            <a:endParaRPr lang="zh-CN" altLang="en-US" sz="1000" b="1" u="sng" smtClean="0">
              <a:solidFill>
                <a:srgbClr val="2D2DB9"/>
              </a:solidFill>
              <a:ea typeface="宋体" charset="-122"/>
              <a:cs typeface="Times New Roman" pitchFamily="18" charset="0"/>
            </a:endParaRPr>
          </a:p>
          <a:p>
            <a:endParaRPr lang="zh-CN" altLang="en-US" smtClean="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2"/>
          <p:cNvSpPr>
            <a:spLocks noGrp="1" noRot="1" noChangeAspect="1" noChangeArrowheads="1" noTextEdit="1"/>
          </p:cNvSpPr>
          <p:nvPr>
            <p:ph type="sldImg"/>
          </p:nvPr>
        </p:nvSpPr>
        <p:spPr>
          <a:ln/>
        </p:spPr>
      </p:sp>
      <p:sp>
        <p:nvSpPr>
          <p:cNvPr id="227330" name="Rectangle 3"/>
          <p:cNvSpPr>
            <a:spLocks noGrp="1" noChangeArrowheads="1"/>
          </p:cNvSpPr>
          <p:nvPr>
            <p:ph type="body" idx="1"/>
          </p:nvPr>
        </p:nvSpPr>
        <p:spPr>
          <a:noFill/>
          <a:ln/>
        </p:spPr>
        <p:txBody>
          <a:bodyPr/>
          <a:lstStyle/>
          <a:p>
            <a:pPr algn="just"/>
            <a:r>
              <a:rPr lang="zh-CN" altLang="en-US" b="0" dirty="0" smtClean="0">
                <a:ea typeface="楷体_GB2312" pitchFamily="49" charset="-122"/>
              </a:rPr>
              <a:t>传统的电话通信信道是为传输语音信号设计的，只适用于传输音频范围（300</a:t>
            </a:r>
            <a:r>
              <a:rPr lang="en-US" altLang="zh-CN" b="0" dirty="0" smtClean="0">
                <a:ea typeface="楷体_GB2312" pitchFamily="49" charset="-122"/>
              </a:rPr>
              <a:t>Hz～3400Hz）</a:t>
            </a:r>
            <a:r>
              <a:rPr lang="zh-CN" altLang="en-US" b="0" dirty="0" smtClean="0">
                <a:ea typeface="楷体_GB2312" pitchFamily="49" charset="-122"/>
              </a:rPr>
              <a:t>的模拟信号，无法直接传输计算机的数字信号；为了利用模拟语音通信的电话交换网实现计算机的数字数据信号的传输，必须首先将数字信号转换成模拟信号；</a:t>
            </a:r>
            <a:r>
              <a:rPr lang="zh-CN" altLang="en-US" b="0" dirty="0" smtClean="0">
                <a:solidFill>
                  <a:srgbClr val="CC0000"/>
                </a:solidFill>
                <a:ea typeface="楷体_GB2312" pitchFamily="49" charset="-122"/>
              </a:rPr>
              <a:t>将发送端数字数据信号变换成模拟数据信号的过程称为调制</a:t>
            </a:r>
            <a:r>
              <a:rPr lang="en-US" altLang="zh-CN" b="0" dirty="0" smtClean="0">
                <a:solidFill>
                  <a:srgbClr val="CC0000"/>
                </a:solidFill>
                <a:ea typeface="楷体_GB2312" pitchFamily="49" charset="-122"/>
              </a:rPr>
              <a:t>，</a:t>
            </a:r>
            <a:r>
              <a:rPr lang="zh-CN" altLang="en-US" b="0" dirty="0" smtClean="0">
                <a:solidFill>
                  <a:srgbClr val="CC0000"/>
                </a:solidFill>
                <a:ea typeface="楷体_GB2312" pitchFamily="49" charset="-122"/>
              </a:rPr>
              <a:t>将调制设备称为调制器（</a:t>
            </a:r>
            <a:r>
              <a:rPr lang="en-US" altLang="zh-CN" b="0" dirty="0" smtClean="0">
                <a:solidFill>
                  <a:srgbClr val="CC0000"/>
                </a:solidFill>
                <a:ea typeface="楷体_GB2312" pitchFamily="49" charset="-122"/>
              </a:rPr>
              <a:t>modulator）；</a:t>
            </a:r>
            <a:r>
              <a:rPr lang="zh-CN" altLang="en-US" b="0" dirty="0" smtClean="0">
                <a:solidFill>
                  <a:srgbClr val="009900"/>
                </a:solidFill>
                <a:ea typeface="楷体_GB2312" pitchFamily="49" charset="-122"/>
              </a:rPr>
              <a:t>将接收端模拟数据信号还原成数字数据信号的过程称为解调</a:t>
            </a:r>
            <a:r>
              <a:rPr lang="en-US" altLang="zh-CN" b="0" dirty="0" smtClean="0">
                <a:solidFill>
                  <a:srgbClr val="009900"/>
                </a:solidFill>
                <a:ea typeface="楷体_GB2312" pitchFamily="49" charset="-122"/>
              </a:rPr>
              <a:t>，</a:t>
            </a:r>
            <a:r>
              <a:rPr lang="zh-CN" altLang="en-US" b="0" dirty="0" smtClean="0">
                <a:solidFill>
                  <a:srgbClr val="009900"/>
                </a:solidFill>
                <a:ea typeface="楷体_GB2312" pitchFamily="49" charset="-122"/>
              </a:rPr>
              <a:t>将解调设备称为解调器（</a:t>
            </a:r>
            <a:r>
              <a:rPr lang="en-US" altLang="zh-CN" b="0" dirty="0" smtClean="0">
                <a:solidFill>
                  <a:srgbClr val="009900"/>
                </a:solidFill>
                <a:ea typeface="楷体_GB2312" pitchFamily="49" charset="-122"/>
              </a:rPr>
              <a:t>demodulator）；</a:t>
            </a:r>
            <a:r>
              <a:rPr lang="zh-CN" altLang="en-US" b="0" dirty="0" smtClean="0">
                <a:ea typeface="楷体_GB2312" pitchFamily="49" charset="-122"/>
              </a:rPr>
              <a:t>同时具备调制与解调功能的设备称为调制解调器（</a:t>
            </a:r>
            <a:r>
              <a:rPr lang="en-US" altLang="zh-CN" b="0" dirty="0" smtClean="0">
                <a:ea typeface="楷体_GB2312" pitchFamily="49" charset="-122"/>
              </a:rPr>
              <a:t>modem）</a:t>
            </a:r>
            <a:r>
              <a:rPr lang="en-US" altLang="zh-CN" sz="1400" b="0" dirty="0" smtClean="0">
                <a:ea typeface="宋体" charset="-122"/>
              </a:rPr>
              <a:t>。</a:t>
            </a:r>
            <a:endParaRPr lang="zh-CN" altLang="en-US" sz="1400" b="0" dirty="0" smtClean="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2"/>
          <p:cNvSpPr>
            <a:spLocks noGrp="1" noRot="1" noChangeAspect="1" noChangeArrowheads="1" noTextEdit="1"/>
          </p:cNvSpPr>
          <p:nvPr>
            <p:ph type="sldImg"/>
          </p:nvPr>
        </p:nvSpPr>
        <p:spPr>
          <a:ln/>
        </p:spPr>
      </p:sp>
      <p:sp>
        <p:nvSpPr>
          <p:cNvPr id="229378" name="Rectangle 3"/>
          <p:cNvSpPr>
            <a:spLocks noGrp="1" noChangeArrowheads="1"/>
          </p:cNvSpPr>
          <p:nvPr>
            <p:ph type="body" idx="1"/>
          </p:nvPr>
        </p:nvSpPr>
        <p:spPr>
          <a:noFill/>
          <a:ln/>
        </p:spPr>
        <p:txBody>
          <a:bodyPr/>
          <a:lstStyle/>
          <a:p>
            <a:r>
              <a:rPr lang="zh-CN" altLang="en-US" sz="1100" b="1" smtClean="0">
                <a:ea typeface="楷体_GB2312" pitchFamily="49" charset="-122"/>
              </a:rPr>
              <a:t>可以通过变化3个电参量，来实现数字数据以模拟信号传输时的编码，得出几种模拟数据信号的编码方法。</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2"/>
          <p:cNvSpPr>
            <a:spLocks noGrp="1" noRot="1" noChangeAspect="1" noChangeArrowheads="1" noTextEdit="1"/>
          </p:cNvSpPr>
          <p:nvPr>
            <p:ph type="sldImg"/>
          </p:nvPr>
        </p:nvSpPr>
        <p:spPr>
          <a:ln/>
        </p:spPr>
      </p:sp>
      <p:sp>
        <p:nvSpPr>
          <p:cNvPr id="265218" name="Rectangle 3"/>
          <p:cNvSpPr>
            <a:spLocks noGrp="1" noChangeArrowheads="1"/>
          </p:cNvSpPr>
          <p:nvPr>
            <p:ph type="body" idx="1"/>
          </p:nvPr>
        </p:nvSpPr>
        <p:spPr>
          <a:noFill/>
          <a:ln/>
        </p:spPr>
        <p:txBody>
          <a:bodyPr/>
          <a:lstStyle/>
          <a:p>
            <a:pPr algn="just"/>
            <a:r>
              <a:rPr lang="zh-CN" altLang="en-US" sz="1400" dirty="0" smtClean="0">
                <a:solidFill>
                  <a:srgbClr val="007D7A"/>
                </a:solidFill>
                <a:latin typeface="Times New Roman" pitchFamily="18" charset="0"/>
                <a:ea typeface="微软雅黑" pitchFamily="34" charset="-122"/>
                <a:cs typeface="Times New Roman" pitchFamily="18" charset="0"/>
              </a:rPr>
              <a:t>幅移键控 </a:t>
            </a:r>
            <a:r>
              <a:rPr lang="en-US" altLang="zh-CN" sz="1400" dirty="0" smtClean="0">
                <a:solidFill>
                  <a:srgbClr val="007D7A"/>
                </a:solidFill>
                <a:latin typeface="Times New Roman" pitchFamily="18" charset="0"/>
                <a:ea typeface="微软雅黑" pitchFamily="34" charset="-122"/>
                <a:cs typeface="Times New Roman" pitchFamily="18" charset="0"/>
              </a:rPr>
              <a:t>(amplitude shift keying, ASK)</a:t>
            </a:r>
          </a:p>
          <a:p>
            <a:pPr algn="just"/>
            <a:r>
              <a:rPr lang="zh-CN" altLang="en-US" sz="1400" dirty="0" smtClean="0">
                <a:solidFill>
                  <a:srgbClr val="007D7A"/>
                </a:solidFill>
                <a:latin typeface="Times New Roman" pitchFamily="18" charset="0"/>
                <a:ea typeface="微软雅黑" pitchFamily="34" charset="-122"/>
                <a:cs typeface="Times New Roman" pitchFamily="18" charset="0"/>
              </a:rPr>
              <a:t>频移键控 </a:t>
            </a:r>
            <a:r>
              <a:rPr lang="en-US" altLang="zh-CN" sz="1400" dirty="0" smtClean="0">
                <a:solidFill>
                  <a:srgbClr val="007D7A"/>
                </a:solidFill>
                <a:latin typeface="Times New Roman" pitchFamily="18" charset="0"/>
                <a:ea typeface="微软雅黑" pitchFamily="34" charset="-122"/>
                <a:cs typeface="Times New Roman" pitchFamily="18" charset="0"/>
              </a:rPr>
              <a:t>(frequency-shift keying, FSK)</a:t>
            </a:r>
          </a:p>
          <a:p>
            <a:pPr algn="just"/>
            <a:r>
              <a:rPr lang="zh-CN" altLang="en-US" sz="1400" dirty="0" smtClean="0">
                <a:solidFill>
                  <a:srgbClr val="007D7A"/>
                </a:solidFill>
                <a:latin typeface="Times New Roman" pitchFamily="18" charset="0"/>
                <a:ea typeface="微软雅黑" pitchFamily="34" charset="-122"/>
                <a:cs typeface="Times New Roman" pitchFamily="18" charset="0"/>
              </a:rPr>
              <a:t>相移键控 </a:t>
            </a:r>
            <a:r>
              <a:rPr lang="en-US" altLang="zh-CN" sz="1400" dirty="0" smtClean="0">
                <a:solidFill>
                  <a:srgbClr val="007D7A"/>
                </a:solidFill>
                <a:latin typeface="Times New Roman" pitchFamily="18" charset="0"/>
                <a:ea typeface="微软雅黑" pitchFamily="34" charset="-122"/>
                <a:cs typeface="Times New Roman" pitchFamily="18" charset="0"/>
              </a:rPr>
              <a:t>(phase-shift keying, PSK)</a:t>
            </a:r>
            <a:r>
              <a:rPr lang="en-US" altLang="zh-CN" sz="900" u="sng" dirty="0" smtClean="0">
                <a:ea typeface="楷体_GB2312" pitchFamily="49" charset="-122"/>
                <a:cs typeface="Times New Roman" pitchFamily="18" charset="0"/>
              </a:rPr>
              <a:t> </a:t>
            </a:r>
            <a:endParaRPr lang="zh-CN" altLang="en-US" sz="1400" dirty="0" smtClean="0">
              <a:ea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2"/>
          <p:cNvSpPr>
            <a:spLocks noGrp="1" noRot="1" noChangeAspect="1" noChangeArrowheads="1" noTextEdit="1"/>
          </p:cNvSpPr>
          <p:nvPr>
            <p:ph type="sldImg"/>
          </p:nvPr>
        </p:nvSpPr>
        <p:spPr>
          <a:ln/>
        </p:spPr>
      </p:sp>
      <p:sp>
        <p:nvSpPr>
          <p:cNvPr id="306178" name="Rectangle 3"/>
          <p:cNvSpPr>
            <a:spLocks noGrp="1" noChangeArrowheads="1"/>
          </p:cNvSpPr>
          <p:nvPr>
            <p:ph type="body" idx="1"/>
          </p:nvPr>
        </p:nvSpPr>
        <p:spPr>
          <a:noFill/>
          <a:ln/>
        </p:spPr>
        <p:txBody>
          <a:bodyPr/>
          <a:lstStyle/>
          <a:p>
            <a:r>
              <a:rPr lang="zh-CN" altLang="en-US" smtClean="0">
                <a:ea typeface="宋体" charset="-122"/>
              </a:rPr>
              <a:t>绝对调相：用相位的绝对值来表示所对应的数字信号。相对调相用载波在两位数字信号的交接处产生的相位偏移来表示载波所表示的数字信号。</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2"/>
          <p:cNvSpPr>
            <a:spLocks noGrp="1" noRot="1" noChangeAspect="1" noChangeArrowheads="1" noTextEdit="1"/>
          </p:cNvSpPr>
          <p:nvPr>
            <p:ph type="sldImg"/>
          </p:nvPr>
        </p:nvSpPr>
        <p:spPr>
          <a:ln/>
        </p:spPr>
      </p:sp>
      <p:sp>
        <p:nvSpPr>
          <p:cNvPr id="309250" name="Rectangle 3"/>
          <p:cNvSpPr>
            <a:spLocks noGrp="1" noChangeArrowheads="1"/>
          </p:cNvSpPr>
          <p:nvPr>
            <p:ph type="body" idx="1"/>
          </p:nvPr>
        </p:nvSpPr>
        <p:spPr>
          <a:noFill/>
          <a:ln/>
        </p:spPr>
        <p:txBody>
          <a:bodyPr/>
          <a:lstStyle/>
          <a:p>
            <a:r>
              <a:rPr lang="zh-CN" altLang="en-US" b="0" dirty="0" smtClean="0">
                <a:latin typeface="楷体_GB2312" pitchFamily="49" charset="-122"/>
                <a:ea typeface="楷体_GB2312" pitchFamily="49" charset="-122"/>
              </a:rPr>
              <a:t>在数据通信技术中，频带传输是指利用模拟通道通过</a:t>
            </a:r>
            <a:r>
              <a:rPr lang="en-US" altLang="zh-CN" b="0" dirty="0" smtClean="0">
                <a:latin typeface="楷体_GB2312" pitchFamily="49" charset="-122"/>
                <a:ea typeface="楷体_GB2312" pitchFamily="49" charset="-122"/>
              </a:rPr>
              <a:t>modem</a:t>
            </a:r>
            <a:r>
              <a:rPr lang="zh-CN" altLang="en-US" b="0" dirty="0" smtClean="0">
                <a:latin typeface="楷体_GB2312" pitchFamily="49" charset="-122"/>
                <a:ea typeface="楷体_GB2312" pitchFamily="49" charset="-122"/>
              </a:rPr>
              <a:t>传输模拟信号的方法（通过电话交换网）。基带传输是指利用数字信道直接传输数字信号的方法。</a:t>
            </a:r>
            <a:endParaRPr lang="en-US" altLang="zh-CN" b="0" dirty="0" smtClean="0">
              <a:latin typeface="楷体_GB2312" pitchFamily="49" charset="-122"/>
              <a:ea typeface="楷体_GB2312" pitchFamily="49" charset="-122"/>
            </a:endParaRPr>
          </a:p>
          <a:p>
            <a:r>
              <a:rPr lang="zh-CN" altLang="en-US" b="0" dirty="0" smtClean="0">
                <a:latin typeface="楷体_GB2312" pitchFamily="49" charset="-122"/>
                <a:ea typeface="楷体_GB2312" pitchFamily="49" charset="-122"/>
              </a:rPr>
              <a:t>基带传输在基本不改变数字数据信号频带（即波形）的情况下直接传输数字信号，可以达到很高的</a:t>
            </a:r>
            <a:r>
              <a:rPr lang="zh-CN" altLang="en-US" b="0" dirty="0" smtClean="0">
                <a:latin typeface="楷体_GB2312" pitchFamily="49" charset="-122"/>
                <a:ea typeface="楷体_GB2312" pitchFamily="49" charset="-122"/>
              </a:rPr>
              <a:t>数输</a:t>
            </a:r>
            <a:r>
              <a:rPr lang="zh-CN" altLang="en-US" b="0" dirty="0" smtClean="0">
                <a:latin typeface="楷体_GB2312" pitchFamily="49" charset="-122"/>
                <a:ea typeface="楷体_GB2312" pitchFamily="49" charset="-122"/>
              </a:rPr>
              <a:t>速率与系统效率; </a:t>
            </a:r>
            <a:r>
              <a:rPr lang="zh-CN" altLang="en-US" b="0" dirty="0" smtClean="0">
                <a:latin typeface="楷体_GB2312" pitchFamily="49" charset="-122"/>
                <a:ea typeface="楷体_GB2312" pitchFamily="49" charset="-122"/>
              </a:rPr>
              <a:t>在</a:t>
            </a:r>
            <a:r>
              <a:rPr lang="zh-CN" altLang="en-US" b="0" dirty="0" smtClean="0">
                <a:latin typeface="楷体_GB2312" pitchFamily="49" charset="-122"/>
                <a:ea typeface="楷体_GB2312" pitchFamily="49" charset="-122"/>
              </a:rPr>
              <a:t>基带传输数字数据的数字信号的编码方式主要有：</a:t>
            </a:r>
            <a:r>
              <a:rPr lang="zh-CN" altLang="en-US" b="0" dirty="0" smtClean="0">
                <a:ea typeface="楷体_GB2312" pitchFamily="49" charset="-122"/>
              </a:rPr>
              <a:t>非归零码</a:t>
            </a:r>
            <a:r>
              <a:rPr lang="en-US" altLang="zh-CN" b="0" dirty="0" smtClean="0">
                <a:ea typeface="楷体_GB2312" pitchFamily="49" charset="-122"/>
              </a:rPr>
              <a:t>NRZ</a:t>
            </a:r>
            <a:r>
              <a:rPr lang="zh-CN" altLang="en-US" b="0" dirty="0" smtClean="0">
                <a:ea typeface="楷体_GB2312" pitchFamily="49" charset="-122"/>
              </a:rPr>
              <a:t>、曼彻斯特（</a:t>
            </a:r>
            <a:r>
              <a:rPr lang="en-US" altLang="zh-CN" b="0" dirty="0" err="1" smtClean="0">
                <a:ea typeface="楷体_GB2312" pitchFamily="49" charset="-122"/>
              </a:rPr>
              <a:t>manchester</a:t>
            </a:r>
            <a:r>
              <a:rPr lang="en-US" altLang="zh-CN" b="0" dirty="0" smtClean="0">
                <a:ea typeface="楷体_GB2312" pitchFamily="49" charset="-122"/>
              </a:rPr>
              <a:t>）</a:t>
            </a:r>
            <a:r>
              <a:rPr lang="zh-CN" altLang="en-US" b="0" dirty="0" smtClean="0">
                <a:ea typeface="楷体_GB2312" pitchFamily="49" charset="-122"/>
              </a:rPr>
              <a:t>编码、差分曼彻斯特</a:t>
            </a:r>
            <a:r>
              <a:rPr lang="zh-CN" altLang="en-US" b="0" dirty="0" smtClean="0">
                <a:ea typeface="宋体" charset="-122"/>
                <a:cs typeface="Times New Roman" pitchFamily="18" charset="0"/>
              </a:rPr>
              <a:t>（</a:t>
            </a:r>
            <a:r>
              <a:rPr lang="en-US" altLang="zh-CN" b="0" dirty="0" smtClean="0">
                <a:ea typeface="宋体" charset="-122"/>
                <a:cs typeface="Times New Roman" pitchFamily="18" charset="0"/>
              </a:rPr>
              <a:t>difference </a:t>
            </a:r>
            <a:r>
              <a:rPr lang="en-US" altLang="zh-CN" b="0" dirty="0" err="1" smtClean="0">
                <a:ea typeface="宋体" charset="-122"/>
                <a:cs typeface="Times New Roman" pitchFamily="18" charset="0"/>
              </a:rPr>
              <a:t>manchester</a:t>
            </a:r>
            <a:r>
              <a:rPr lang="en-US" altLang="zh-CN" b="0" dirty="0" smtClean="0">
                <a:ea typeface="宋体" charset="-122"/>
                <a:cs typeface="Times New Roman" pitchFamily="18" charset="0"/>
              </a:rPr>
              <a:t>）</a:t>
            </a:r>
            <a:r>
              <a:rPr lang="zh-CN" altLang="en-US" b="0" dirty="0" smtClean="0">
                <a:ea typeface="楷体_GB2312" pitchFamily="49" charset="-122"/>
              </a:rPr>
              <a:t>编码。</a:t>
            </a:r>
            <a:r>
              <a:rPr lang="en-US" altLang="zh-CN" b="0" dirty="0" smtClean="0">
                <a:ea typeface="楷体_GB2312" pitchFamily="49" charset="-122"/>
              </a:rPr>
              <a:t>NRZ</a:t>
            </a:r>
            <a:r>
              <a:rPr lang="zh-CN" altLang="en-US" b="0" dirty="0" smtClean="0">
                <a:ea typeface="楷体_GB2312" pitchFamily="49" charset="-122"/>
              </a:rPr>
              <a:t>用低电平表示逻辑</a:t>
            </a:r>
            <a:r>
              <a:rPr lang="zh-CN" altLang="en-US" b="0" dirty="0" smtClean="0">
                <a:latin typeface="宋体" charset="-122"/>
                <a:ea typeface="楷体_GB2312" pitchFamily="49" charset="-122"/>
              </a:rPr>
              <a:t>“</a:t>
            </a:r>
            <a:r>
              <a:rPr lang="en-US" altLang="zh-CN" b="0" dirty="0" smtClean="0">
                <a:ea typeface="楷体_GB2312" pitchFamily="49" charset="-122"/>
              </a:rPr>
              <a:t>0</a:t>
            </a:r>
            <a:r>
              <a:rPr lang="en-US" altLang="zh-CN" b="0" dirty="0" smtClean="0">
                <a:latin typeface="宋体" charset="-122"/>
                <a:ea typeface="楷体_GB2312" pitchFamily="49" charset="-122"/>
              </a:rPr>
              <a:t>”</a:t>
            </a:r>
            <a:r>
              <a:rPr lang="zh-CN" altLang="en-US" b="0" dirty="0" smtClean="0">
                <a:ea typeface="楷体_GB2312" pitchFamily="49" charset="-122"/>
              </a:rPr>
              <a:t>，高电平表示逻辑</a:t>
            </a:r>
            <a:r>
              <a:rPr lang="zh-CN" altLang="en-US" b="0" dirty="0" smtClean="0">
                <a:latin typeface="宋体" charset="-122"/>
                <a:ea typeface="楷体_GB2312" pitchFamily="49" charset="-122"/>
              </a:rPr>
              <a:t>“</a:t>
            </a:r>
            <a:r>
              <a:rPr lang="en-US" altLang="zh-CN" b="0" dirty="0" smtClean="0">
                <a:ea typeface="楷体_GB2312" pitchFamily="49" charset="-122"/>
              </a:rPr>
              <a:t>1</a:t>
            </a:r>
            <a:r>
              <a:rPr lang="en-US" altLang="zh-CN" b="0" dirty="0" smtClean="0">
                <a:latin typeface="宋体" charset="-122"/>
                <a:ea typeface="楷体_GB2312" pitchFamily="49" charset="-122"/>
              </a:rPr>
              <a:t>”</a:t>
            </a:r>
            <a:r>
              <a:rPr lang="zh-CN" altLang="en-US" b="0" dirty="0" smtClean="0">
                <a:ea typeface="楷体_GB2312" pitchFamily="49" charset="-122"/>
              </a:rPr>
              <a:t>。但是它无法判断一位的开始与结束，所以必须在另一个信道同时传送同步信号。</a:t>
            </a:r>
            <a:endParaRPr lang="en-US" altLang="zh-CN" b="0" dirty="0" smtClean="0">
              <a:ea typeface="楷体_GB2312" pitchFamily="49" charset="-122"/>
            </a:endParaRPr>
          </a:p>
          <a:p>
            <a:endParaRPr lang="en-US" altLang="zh-CN" b="1" dirty="0" smtClean="0">
              <a:ea typeface="楷体_GB2312" pitchFamily="49" charset="-122"/>
            </a:endParaRPr>
          </a:p>
          <a:p>
            <a:r>
              <a:rPr lang="zh-CN" altLang="en-US" dirty="0" smtClean="0"/>
              <a:t>基带传输又叫数字传输，是指把要传输的数据转换为数字信号，使用固定的频率在信道上传输。例如计算机网络中的信号就是基带传输的。 </a:t>
            </a:r>
            <a:br>
              <a:rPr lang="zh-CN" altLang="en-US" dirty="0" smtClean="0"/>
            </a:br>
            <a:r>
              <a:rPr lang="zh-CN" altLang="en-US" dirty="0" smtClean="0"/>
              <a:t/>
            </a:r>
            <a:br>
              <a:rPr lang="zh-CN" altLang="en-US" dirty="0" smtClean="0"/>
            </a:br>
            <a:r>
              <a:rPr lang="zh-CN" altLang="en-US" dirty="0" smtClean="0"/>
              <a:t>和基带相对的是频带传输，又叫模拟传输，是指信号在电话线等这样的普通线路上，以正弦波形式传播的方式。我们现有的电话、模拟电视信号等，都是属于频带传输。</a:t>
            </a:r>
            <a:endParaRPr lang="zh-CN" altLang="en-US" b="1" dirty="0" smtClean="0">
              <a:ea typeface="楷体_GB2312" pitchFamily="49" charset="-122"/>
            </a:endParaRPr>
          </a:p>
          <a:p>
            <a:pPr lvl="1"/>
            <a:endParaRPr lang="zh-CN" altLang="en-US" b="1" dirty="0" smtClean="0">
              <a:latin typeface="楷体_GB2312" pitchFamily="49" charset="-122"/>
              <a:ea typeface="楷体_GB2312" pitchFamily="49"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2"/>
          <p:cNvSpPr>
            <a:spLocks noGrp="1" noRot="1" noChangeAspect="1" noChangeArrowheads="1" noTextEdit="1"/>
          </p:cNvSpPr>
          <p:nvPr>
            <p:ph type="sldImg"/>
          </p:nvPr>
        </p:nvSpPr>
        <p:spPr>
          <a:ln/>
        </p:spPr>
      </p:sp>
      <p:sp>
        <p:nvSpPr>
          <p:cNvPr id="311298" name="Rectangle 3"/>
          <p:cNvSpPr>
            <a:spLocks noGrp="1" noChangeArrowheads="1"/>
          </p:cNvSpPr>
          <p:nvPr>
            <p:ph type="body" idx="1"/>
          </p:nvPr>
        </p:nvSpPr>
        <p:spPr>
          <a:noFill/>
          <a:ln/>
        </p:spPr>
        <p:txBody>
          <a:bodyPr/>
          <a:lstStyle/>
          <a:p>
            <a:r>
              <a:rPr lang="zh-CN" altLang="en-US" sz="1000" smtClean="0">
                <a:solidFill>
                  <a:srgbClr val="2D2DB9"/>
                </a:solidFill>
                <a:ea typeface="宋体" charset="-122"/>
                <a:cs typeface="Times New Roman" pitchFamily="18" charset="0"/>
              </a:rPr>
              <a:t>曼彻斯特编码是应用最广泛的编码方法之一；</a:t>
            </a:r>
            <a:r>
              <a:rPr lang="zh-CN" altLang="en-US" sz="1000" smtClean="0">
                <a:solidFill>
                  <a:srgbClr val="18386B"/>
                </a:solidFill>
                <a:latin typeface="微软雅黑" pitchFamily="34" charset="-122"/>
                <a:ea typeface="微软雅黑" pitchFamily="34" charset="-122"/>
                <a:cs typeface="Times New Roman" pitchFamily="18" charset="0"/>
              </a:rPr>
              <a:t>曼彻斯特编码的规则是：每比特的周期</a:t>
            </a:r>
            <a:r>
              <a:rPr lang="en-US" altLang="en-US" sz="1000" smtClean="0">
                <a:solidFill>
                  <a:srgbClr val="18386B"/>
                </a:solidFill>
                <a:latin typeface="微软雅黑" pitchFamily="34" charset="-122"/>
                <a:ea typeface="微软雅黑" pitchFamily="34" charset="-122"/>
                <a:cs typeface="Times New Roman" pitchFamily="18" charset="0"/>
              </a:rPr>
              <a:t>T</a:t>
            </a:r>
            <a:r>
              <a:rPr lang="zh-CN" altLang="en-US" sz="1000" smtClean="0">
                <a:solidFill>
                  <a:srgbClr val="18386B"/>
                </a:solidFill>
                <a:latin typeface="微软雅黑" pitchFamily="34" charset="-122"/>
                <a:ea typeface="微软雅黑" pitchFamily="34" charset="-122"/>
                <a:cs typeface="Times New Roman" pitchFamily="18" charset="0"/>
              </a:rPr>
              <a:t>分为前</a:t>
            </a:r>
            <a:r>
              <a:rPr lang="en-US" altLang="en-US" sz="1000" smtClean="0">
                <a:solidFill>
                  <a:srgbClr val="18386B"/>
                </a:solidFill>
                <a:latin typeface="微软雅黑" pitchFamily="34" charset="-122"/>
                <a:ea typeface="微软雅黑" pitchFamily="34" charset="-122"/>
                <a:cs typeface="Times New Roman" pitchFamily="18" charset="0"/>
              </a:rPr>
              <a:t>T/2</a:t>
            </a:r>
            <a:r>
              <a:rPr lang="zh-CN" altLang="en-US" sz="1000" smtClean="0">
                <a:solidFill>
                  <a:srgbClr val="18386B"/>
                </a:solidFill>
                <a:latin typeface="微软雅黑" pitchFamily="34" charset="-122"/>
                <a:ea typeface="微软雅黑" pitchFamily="34" charset="-122"/>
                <a:cs typeface="Times New Roman" pitchFamily="18" charset="0"/>
              </a:rPr>
              <a:t>与后</a:t>
            </a:r>
            <a:r>
              <a:rPr lang="en-US" altLang="en-US" sz="1000" smtClean="0">
                <a:solidFill>
                  <a:srgbClr val="18386B"/>
                </a:solidFill>
                <a:latin typeface="微软雅黑" pitchFamily="34" charset="-122"/>
                <a:ea typeface="微软雅黑" pitchFamily="34" charset="-122"/>
                <a:cs typeface="Times New Roman" pitchFamily="18" charset="0"/>
              </a:rPr>
              <a:t>T/2</a:t>
            </a:r>
            <a:r>
              <a:rPr lang="zh-CN" altLang="en-US" sz="1000" smtClean="0">
                <a:solidFill>
                  <a:srgbClr val="18386B"/>
                </a:solidFill>
                <a:latin typeface="微软雅黑" pitchFamily="34" charset="-122"/>
                <a:ea typeface="微软雅黑" pitchFamily="34" charset="-122"/>
                <a:cs typeface="Times New Roman" pitchFamily="18" charset="0"/>
              </a:rPr>
              <a:t>两部分；通过前</a:t>
            </a:r>
            <a:r>
              <a:rPr lang="en-US" altLang="en-US" sz="1000" smtClean="0">
                <a:solidFill>
                  <a:srgbClr val="18386B"/>
                </a:solidFill>
                <a:latin typeface="微软雅黑" pitchFamily="34" charset="-122"/>
                <a:ea typeface="微软雅黑" pitchFamily="34" charset="-122"/>
                <a:cs typeface="Times New Roman" pitchFamily="18" charset="0"/>
              </a:rPr>
              <a:t>T/2</a:t>
            </a:r>
            <a:r>
              <a:rPr lang="zh-CN" altLang="en-US" sz="1000" smtClean="0">
                <a:solidFill>
                  <a:srgbClr val="18386B"/>
                </a:solidFill>
                <a:latin typeface="微软雅黑" pitchFamily="34" charset="-122"/>
                <a:ea typeface="微软雅黑" pitchFamily="34" charset="-122"/>
                <a:cs typeface="Times New Roman" pitchFamily="18" charset="0"/>
              </a:rPr>
              <a:t>传送该比特的反码，通过后</a:t>
            </a:r>
            <a:r>
              <a:rPr lang="en-US" altLang="en-US" sz="1000" smtClean="0">
                <a:solidFill>
                  <a:srgbClr val="18386B"/>
                </a:solidFill>
                <a:latin typeface="微软雅黑" pitchFamily="34" charset="-122"/>
                <a:ea typeface="微软雅黑" pitchFamily="34" charset="-122"/>
                <a:cs typeface="Times New Roman" pitchFamily="18" charset="0"/>
              </a:rPr>
              <a:t>T/2</a:t>
            </a:r>
            <a:r>
              <a:rPr lang="zh-CN" altLang="en-US" sz="1000" smtClean="0">
                <a:solidFill>
                  <a:srgbClr val="18386B"/>
                </a:solidFill>
                <a:latin typeface="微软雅黑" pitchFamily="34" charset="-122"/>
                <a:ea typeface="微软雅黑" pitchFamily="34" charset="-122"/>
                <a:cs typeface="Times New Roman" pitchFamily="18" charset="0"/>
              </a:rPr>
              <a:t>传送该比特的原码；</a:t>
            </a:r>
          </a:p>
          <a:p>
            <a:r>
              <a:rPr lang="zh-CN" altLang="en-US" sz="1000" smtClean="0">
                <a:solidFill>
                  <a:srgbClr val="2D2DB9"/>
                </a:solidFill>
                <a:ea typeface="宋体" charset="-122"/>
                <a:cs typeface="Times New Roman" pitchFamily="18" charset="0"/>
              </a:rPr>
              <a:t>曼彻斯特编码的优点是：每个比特的中间有一次电平跳变，两次电平跳变的时间间隔可以是</a:t>
            </a:r>
            <a:r>
              <a:rPr lang="en-US" altLang="en-US" sz="1000" smtClean="0">
                <a:solidFill>
                  <a:srgbClr val="2D2DB9"/>
                </a:solidFill>
                <a:ea typeface="宋体" charset="-122"/>
                <a:cs typeface="Times New Roman" pitchFamily="18" charset="0"/>
              </a:rPr>
              <a:t>T/2</a:t>
            </a:r>
            <a:r>
              <a:rPr lang="zh-CN" altLang="en-US" sz="1000" smtClean="0">
                <a:solidFill>
                  <a:srgbClr val="2D2DB9"/>
                </a:solidFill>
                <a:ea typeface="宋体" charset="-122"/>
                <a:cs typeface="Times New Roman" pitchFamily="18" charset="0"/>
              </a:rPr>
              <a:t>或</a:t>
            </a:r>
            <a:r>
              <a:rPr lang="en-US" altLang="en-US" sz="1000" smtClean="0">
                <a:solidFill>
                  <a:srgbClr val="2D2DB9"/>
                </a:solidFill>
                <a:ea typeface="宋体" charset="-122"/>
                <a:cs typeface="Times New Roman" pitchFamily="18" charset="0"/>
              </a:rPr>
              <a:t>T</a:t>
            </a:r>
            <a:r>
              <a:rPr lang="zh-CN" altLang="en-US" sz="1000" smtClean="0">
                <a:solidFill>
                  <a:srgbClr val="2D2DB9"/>
                </a:solidFill>
                <a:ea typeface="宋体" charset="-122"/>
                <a:cs typeface="Times New Roman" pitchFamily="18" charset="0"/>
              </a:rPr>
              <a:t>，利用电平跳变可以产生收发双方的同步信号；曼彻斯特编码信号称为</a:t>
            </a:r>
            <a:r>
              <a:rPr lang="en-US" altLang="en-US" sz="1000" smtClean="0">
                <a:solidFill>
                  <a:srgbClr val="2D2DB9"/>
                </a:solidFill>
                <a:ea typeface="宋体" charset="-122"/>
                <a:cs typeface="Times New Roman" pitchFamily="18" charset="0"/>
              </a:rPr>
              <a:t>“</a:t>
            </a:r>
            <a:r>
              <a:rPr lang="zh-CN" altLang="en-US" sz="1000" smtClean="0">
                <a:solidFill>
                  <a:srgbClr val="2D2DB9"/>
                </a:solidFill>
                <a:ea typeface="宋体" charset="-122"/>
                <a:cs typeface="Times New Roman" pitchFamily="18" charset="0"/>
              </a:rPr>
              <a:t>自含钟编码</a:t>
            </a:r>
            <a:r>
              <a:rPr lang="en-US" altLang="en-US" sz="1000" smtClean="0">
                <a:solidFill>
                  <a:srgbClr val="2D2DB9"/>
                </a:solidFill>
                <a:ea typeface="宋体" charset="-122"/>
                <a:cs typeface="Times New Roman" pitchFamily="18" charset="0"/>
              </a:rPr>
              <a:t>”</a:t>
            </a:r>
            <a:r>
              <a:rPr lang="zh-CN" altLang="en-US" sz="1000" smtClean="0">
                <a:solidFill>
                  <a:srgbClr val="2D2DB9"/>
                </a:solidFill>
                <a:ea typeface="宋体" charset="-122"/>
                <a:cs typeface="Times New Roman" pitchFamily="18" charset="0"/>
              </a:rPr>
              <a:t>信号，发送曼彻斯特编码信号时无需另发同步信号。</a:t>
            </a:r>
            <a:r>
              <a:rPr lang="zh-CN" altLang="en-US" b="1" smtClean="0">
                <a:solidFill>
                  <a:srgbClr val="2D2DB9"/>
                </a:solidFill>
                <a:ea typeface="宋体" charset="-122"/>
                <a:cs typeface="Times New Roman" pitchFamily="18" charset="0"/>
              </a:rPr>
              <a:t>差分曼彻斯特编码是对曼彻斯特编码的改进；某个比特开始处发生电平跳变表示传输二进制</a:t>
            </a:r>
            <a:r>
              <a:rPr lang="en-US" b="1" smtClean="0">
                <a:solidFill>
                  <a:srgbClr val="2D2DB9"/>
                </a:solidFill>
                <a:ea typeface="宋体" charset="-122"/>
                <a:cs typeface="Times New Roman" pitchFamily="18" charset="0"/>
              </a:rPr>
              <a:t>“</a:t>
            </a:r>
            <a:r>
              <a:rPr lang="en-US" altLang="zh-CN" b="1" smtClean="0">
                <a:solidFill>
                  <a:srgbClr val="2D2DB9"/>
                </a:solidFill>
                <a:ea typeface="宋体" charset="-122"/>
                <a:cs typeface="Times New Roman" pitchFamily="18" charset="0"/>
              </a:rPr>
              <a:t>0”</a:t>
            </a:r>
            <a:r>
              <a:rPr lang="zh-CN" altLang="en-US" b="1" smtClean="0">
                <a:solidFill>
                  <a:srgbClr val="2D2DB9"/>
                </a:solidFill>
                <a:ea typeface="宋体" charset="-122"/>
                <a:cs typeface="Times New Roman" pitchFamily="18" charset="0"/>
              </a:rPr>
              <a:t>；不发生跳变表示传输二进制</a:t>
            </a:r>
            <a:r>
              <a:rPr lang="en-US" b="1" smtClean="0">
                <a:solidFill>
                  <a:srgbClr val="2D2DB9"/>
                </a:solidFill>
                <a:ea typeface="宋体" charset="-122"/>
                <a:cs typeface="Times New Roman" pitchFamily="18" charset="0"/>
              </a:rPr>
              <a:t>“</a:t>
            </a:r>
            <a:r>
              <a:rPr lang="en-US" altLang="zh-CN" b="1" smtClean="0">
                <a:solidFill>
                  <a:srgbClr val="2D2DB9"/>
                </a:solidFill>
                <a:ea typeface="宋体" charset="-122"/>
                <a:cs typeface="Times New Roman" pitchFamily="18" charset="0"/>
              </a:rPr>
              <a:t>1”</a:t>
            </a:r>
            <a:r>
              <a:rPr lang="zh-CN" altLang="en-US" b="1" smtClean="0">
                <a:solidFill>
                  <a:srgbClr val="2D2DB9"/>
                </a:solidFill>
                <a:ea typeface="宋体" charset="-122"/>
                <a:cs typeface="Times New Roman" pitchFamily="18"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00034" y="1598613"/>
            <a:ext cx="6243654" cy="1045369"/>
          </a:xfrm>
        </p:spPr>
        <p:txBody>
          <a:bodyPr/>
          <a:lstStyle>
            <a:lvl1pPr>
              <a:defRPr sz="4400">
                <a:solidFill>
                  <a:schemeClr val="accent1">
                    <a:lumMod val="50000"/>
                  </a:schemeClr>
                </a:solidFill>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185834" y="2916238"/>
            <a:ext cx="4914912" cy="1013628"/>
          </a:xfrm>
        </p:spPr>
        <p:txBody>
          <a:bodyPr/>
          <a:lstStyle>
            <a:lvl1pPr marL="0" indent="0" algn="ctr">
              <a:buNone/>
              <a:defRPr sz="3200" b="1">
                <a:solidFill>
                  <a:schemeClr val="accent1">
                    <a:lumMod val="7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457200"/>
            <a:ext cx="1943100" cy="41163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457200"/>
            <a:ext cx="5676900" cy="41163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pPr>
              <a:defRPr/>
            </a:pPr>
            <a:fld id="{5B843183-F42B-4CEC-9D5D-9C85BCB0DCB4}" type="slidenum">
              <a:rPr lang="en-US" altLang="ko-KR"/>
              <a:pPr>
                <a:defRP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85750" y="428625"/>
            <a:ext cx="6429375" cy="857250"/>
          </a:xfrm>
        </p:spPr>
        <p:txBody>
          <a:bodyPr/>
          <a:lstStyle/>
          <a:p>
            <a:r>
              <a:rPr lang="zh-CN" altLang="en-US"/>
              <a:t>单击此处编辑母版标题样式</a:t>
            </a:r>
          </a:p>
        </p:txBody>
      </p:sp>
      <p:sp>
        <p:nvSpPr>
          <p:cNvPr id="3" name="内容占位符 2"/>
          <p:cNvSpPr>
            <a:spLocks noGrp="1"/>
          </p:cNvSpPr>
          <p:nvPr>
            <p:ph idx="1"/>
          </p:nvPr>
        </p:nvSpPr>
        <p:spPr>
          <a:xfrm>
            <a:off x="357188" y="1485900"/>
            <a:ext cx="6357937" cy="30876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pPr>
              <a:defRPr/>
            </a:pPr>
            <a:fld id="{814DB7B5-67CC-4964-A875-4B52AD987D9B}" type="slidenum">
              <a:rPr lang="en-US" altLang="ko-KR"/>
              <a:pPr>
                <a:defRPr/>
              </a:pPr>
              <a:t>‹#›</a:t>
            </a:fld>
            <a:endParaRPr lang="en-US" altLang="ko-K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85750" y="428625"/>
            <a:ext cx="6429375" cy="857250"/>
          </a:xfrm>
        </p:spPr>
        <p:txBody>
          <a:bodyPr/>
          <a:lstStyle/>
          <a:p>
            <a:r>
              <a:rPr lang="zh-CN" altLang="en-US"/>
              <a:t>单击此处编辑母版标题样式</a:t>
            </a:r>
          </a:p>
        </p:txBody>
      </p:sp>
      <p:sp>
        <p:nvSpPr>
          <p:cNvPr id="3" name="文本占位符 2"/>
          <p:cNvSpPr>
            <a:spLocks noGrp="1"/>
          </p:cNvSpPr>
          <p:nvPr>
            <p:ph type="body" sz="half" idx="1"/>
          </p:nvPr>
        </p:nvSpPr>
        <p:spPr>
          <a:xfrm>
            <a:off x="357188" y="1485900"/>
            <a:ext cx="3101975" cy="30876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611563" y="1485900"/>
            <a:ext cx="3103562" cy="30876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3"/>
          <p:cNvSpPr>
            <a:spLocks noGrp="1"/>
          </p:cNvSpPr>
          <p:nvPr>
            <p:ph type="ftr" sz="quarter" idx="10"/>
          </p:nvPr>
        </p:nvSpPr>
        <p:spPr/>
        <p:txBody>
          <a:bodyPr/>
          <a:lstStyle>
            <a:lvl1pPr>
              <a:defRPr/>
            </a:lvl1pPr>
          </a:lstStyle>
          <a:p>
            <a:pPr>
              <a:defRPr/>
            </a:pPr>
            <a:fld id="{D257719B-ABE9-4CEC-95B8-E06C00A71319}" type="slidenum">
              <a:rPr lang="en-US" altLang="ko-KR"/>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2400" cy="102076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1225"/>
            <a:ext cx="7772400" cy="11255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a:xfrm>
            <a:off x="2895600" y="4716463"/>
            <a:ext cx="2895600" cy="228600"/>
          </a:xfrm>
        </p:spPr>
        <p:txBody>
          <a:bodyPr/>
          <a:lstStyle>
            <a:lvl1pPr algn="ctr" eaLnBrk="0" hangingPunct="0">
              <a:defRPr/>
            </a:lvl1pPr>
          </a:lstStyle>
          <a:p>
            <a:pPr>
              <a:defRPr/>
            </a:pPr>
            <a:fld id="{841DD563-788C-4370-9618-7CF6908FF7D8}" type="slidenum">
              <a:rPr lang="en-US" altLang="ko-KR"/>
              <a:pPr>
                <a:defRPr/>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485900"/>
            <a:ext cx="3810000"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5900"/>
            <a:ext cx="3810000" cy="3087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3"/>
          <p:cNvSpPr>
            <a:spLocks noGrp="1"/>
          </p:cNvSpPr>
          <p:nvPr>
            <p:ph type="ftr" sz="quarter" idx="10"/>
          </p:nvPr>
        </p:nvSpPr>
        <p:spPr/>
        <p:txBody>
          <a:bodyPr/>
          <a:lstStyle>
            <a:lvl1pPr>
              <a:defRPr/>
            </a:lvl1pPr>
          </a:lstStyle>
          <a:p>
            <a:pPr>
              <a:defRPr/>
            </a:pPr>
            <a:fld id="{F5A9EA74-78AE-4616-8264-B7FA7671EC8B}" type="slidenum">
              <a:rPr lang="en-US" altLang="ko-KR"/>
              <a:pPr>
                <a:defRP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1"/>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9"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9" y="1631951"/>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3"/>
          <p:cNvSpPr>
            <a:spLocks noGrp="1"/>
          </p:cNvSpPr>
          <p:nvPr>
            <p:ph type="ftr" sz="quarter" idx="10"/>
          </p:nvPr>
        </p:nvSpPr>
        <p:spPr/>
        <p:txBody>
          <a:bodyPr/>
          <a:lstStyle>
            <a:lvl1pPr>
              <a:defRPr/>
            </a:lvl1pPr>
          </a:lstStyle>
          <a:p>
            <a:pPr>
              <a:defRPr/>
            </a:pPr>
            <a:fld id="{D4562C7A-5217-49B7-92C2-990F0AB93317}" type="slidenum">
              <a:rPr lang="en-US" altLang="ko-KR"/>
              <a:pPr>
                <a:defRP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3"/>
          <p:cNvSpPr>
            <a:spLocks noGrp="1"/>
          </p:cNvSpPr>
          <p:nvPr>
            <p:ph type="ftr" sz="quarter" idx="10"/>
          </p:nvPr>
        </p:nvSpPr>
        <p:spPr/>
        <p:txBody>
          <a:bodyPr/>
          <a:lstStyle>
            <a:lvl1pPr>
              <a:defRPr/>
            </a:lvl1pPr>
          </a:lstStyle>
          <a:p>
            <a:pPr>
              <a:defRPr/>
            </a:pPr>
            <a:fld id="{081458D4-12B5-414B-AA10-81F2B204D1FB}" type="slidenum">
              <a:rPr lang="en-US" altLang="ko-KR"/>
              <a:pPr>
                <a:defRP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3"/>
          <p:cNvSpPr>
            <a:spLocks noGrp="1"/>
          </p:cNvSpPr>
          <p:nvPr>
            <p:ph type="ftr" sz="quarter" idx="10"/>
          </p:nvPr>
        </p:nvSpPr>
        <p:spPr/>
        <p:txBody>
          <a:bodyPr/>
          <a:lstStyle>
            <a:lvl1pPr>
              <a:defRPr/>
            </a:lvl1pPr>
          </a:lstStyle>
          <a:p>
            <a:pPr>
              <a:defRPr/>
            </a:pPr>
            <a:fld id="{A4EBDEA2-DF99-4FCD-94F8-C60B5E2358FB}" type="slidenum">
              <a:rPr lang="en-US" altLang="ko-KR"/>
              <a:pPr>
                <a:defRPr/>
              </a:pPr>
              <a:t>‹#›</a:t>
            </a:fld>
            <a:endParaRPr lang="en-US" altLang="ko-KR"/>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4" y="204790"/>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4"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3"/>
          <p:cNvSpPr>
            <a:spLocks noGrp="1"/>
          </p:cNvSpPr>
          <p:nvPr>
            <p:ph type="ftr" sz="quarter" idx="10"/>
          </p:nvPr>
        </p:nvSpPr>
        <p:spPr/>
        <p:txBody>
          <a:bodyPr/>
          <a:lstStyle>
            <a:lvl1pPr>
              <a:defRPr/>
            </a:lvl1pPr>
          </a:lstStyle>
          <a:p>
            <a:pPr>
              <a:defRPr/>
            </a:pPr>
            <a:fld id="{A93B73FF-BAC5-4AB3-96B0-880512BF7EE9}" type="slidenum">
              <a:rPr lang="en-US" altLang="ko-KR"/>
              <a:pPr>
                <a:defRP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4027489"/>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3"/>
          <p:cNvSpPr>
            <a:spLocks noGrp="1"/>
          </p:cNvSpPr>
          <p:nvPr>
            <p:ph type="ftr" sz="quarter" idx="10"/>
          </p:nvPr>
        </p:nvSpPr>
        <p:spPr/>
        <p:txBody>
          <a:bodyPr/>
          <a:lstStyle>
            <a:lvl1pPr>
              <a:defRPr/>
            </a:lvl1pPr>
          </a:lstStyle>
          <a:p>
            <a:pPr>
              <a:defRPr/>
            </a:pPr>
            <a:fld id="{6A29DA3C-2F3F-43CF-90B5-3F514E2785FD}" type="slidenum">
              <a:rPr lang="en-US" altLang="ko-KR"/>
              <a:pPr>
                <a:defRP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pPr>
              <a:defRPr/>
            </a:pPr>
            <a:fld id="{F36D426F-2379-455C-8B1E-BD186A616A05}" type="slidenum">
              <a:rPr lang="en-US" altLang="ko-KR"/>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5750" y="428625"/>
            <a:ext cx="6429375"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一级标题</a:t>
            </a:r>
          </a:p>
        </p:txBody>
      </p:sp>
      <p:sp>
        <p:nvSpPr>
          <p:cNvPr id="1027" name="Rectangle 3"/>
          <p:cNvSpPr>
            <a:spLocks noGrp="1" noChangeArrowheads="1"/>
          </p:cNvSpPr>
          <p:nvPr>
            <p:ph type="body" idx="1"/>
          </p:nvPr>
        </p:nvSpPr>
        <p:spPr bwMode="auto">
          <a:xfrm>
            <a:off x="357188" y="1485900"/>
            <a:ext cx="6357937" cy="3087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二级标题</a:t>
            </a:r>
            <a:endParaRPr lang="en-US" altLang="zh-CN" smtClean="0"/>
          </a:p>
          <a:p>
            <a:pPr lvl="1"/>
            <a:r>
              <a:rPr lang="zh-CN" altLang="en-US" smtClean="0"/>
              <a:t>三级标题</a:t>
            </a:r>
          </a:p>
          <a:p>
            <a:pPr lvl="2"/>
            <a:r>
              <a:rPr lang="zh-CN" altLang="en-US" smtClean="0"/>
              <a:t>四级标题</a:t>
            </a:r>
          </a:p>
          <a:p>
            <a:pPr lvl="3"/>
            <a:r>
              <a:rPr lang="zh-CN" altLang="en-US" smtClean="0"/>
              <a:t>五级标题</a:t>
            </a:r>
          </a:p>
          <a:p>
            <a:pPr lvl="4"/>
            <a:r>
              <a:rPr lang="zh-CN" altLang="en-US" smtClean="0"/>
              <a:t>六级标题</a:t>
            </a:r>
          </a:p>
        </p:txBody>
      </p:sp>
      <p:sp>
        <p:nvSpPr>
          <p:cNvPr id="4" name="页脚占位符 3"/>
          <p:cNvSpPr>
            <a:spLocks noGrp="1"/>
          </p:cNvSpPr>
          <p:nvPr>
            <p:ph type="ftr" sz="quarter" idx="3"/>
          </p:nvPr>
        </p:nvSpPr>
        <p:spPr>
          <a:xfrm>
            <a:off x="2895600" y="4830763"/>
            <a:ext cx="2895600" cy="228600"/>
          </a:xfrm>
          <a:prstGeom prst="rect">
            <a:avLst/>
          </a:prstGeom>
        </p:spPr>
        <p:txBody>
          <a:bodyPr/>
          <a:lstStyle>
            <a:lvl1pPr algn="ctr" eaLnBrk="0" hangingPunct="0">
              <a:defRPr/>
            </a:lvl1pPr>
          </a:lstStyle>
          <a:p>
            <a:pPr>
              <a:defRPr/>
            </a:pPr>
            <a:fld id="{2E6CC0AB-FF32-4F6E-B479-DE17D35F40C4}"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699" r:id="rId3"/>
    <p:sldLayoutId id="2147483698" r:id="rId4"/>
    <p:sldLayoutId id="2147483697" r:id="rId5"/>
    <p:sldLayoutId id="2147483696" r:id="rId6"/>
    <p:sldLayoutId id="2147483695" r:id="rId7"/>
    <p:sldLayoutId id="2147483694" r:id="rId8"/>
    <p:sldLayoutId id="2147483693" r:id="rId9"/>
    <p:sldLayoutId id="2147483692" r:id="rId10"/>
    <p:sldLayoutId id="2147483691" r:id="rId11"/>
    <p:sldLayoutId id="2147483690" r:id="rId12"/>
  </p:sldLayoutIdLst>
  <p:hf sldNum="0" hdr="0" dt="0"/>
  <p:txStyles>
    <p:titleStyle>
      <a:lvl1pPr algn="ctr" rtl="0" eaLnBrk="0" fontAlgn="base" hangingPunct="0">
        <a:spcBef>
          <a:spcPct val="0"/>
        </a:spcBef>
        <a:spcAft>
          <a:spcPct val="0"/>
        </a:spcAft>
        <a:defRPr sz="2800" b="1">
          <a:solidFill>
            <a:srgbClr val="194D19"/>
          </a:solidFill>
          <a:latin typeface="Arial" charset="0"/>
          <a:ea typeface="+mj-ea"/>
          <a:cs typeface="+mj-cs"/>
        </a:defRPr>
      </a:lvl1pPr>
      <a:lvl2pPr algn="ctr" rtl="0" eaLnBrk="0" fontAlgn="base" hangingPunct="0">
        <a:spcBef>
          <a:spcPct val="0"/>
        </a:spcBef>
        <a:spcAft>
          <a:spcPct val="0"/>
        </a:spcAft>
        <a:defRPr sz="2800" b="1">
          <a:solidFill>
            <a:srgbClr val="194D19"/>
          </a:solidFill>
          <a:latin typeface="Arial" charset="0"/>
          <a:ea typeface="微软雅黑" pitchFamily="34" charset="-122"/>
        </a:defRPr>
      </a:lvl2pPr>
      <a:lvl3pPr algn="ctr" rtl="0" eaLnBrk="0" fontAlgn="base" hangingPunct="0">
        <a:spcBef>
          <a:spcPct val="0"/>
        </a:spcBef>
        <a:spcAft>
          <a:spcPct val="0"/>
        </a:spcAft>
        <a:defRPr sz="2800" b="1">
          <a:solidFill>
            <a:srgbClr val="194D19"/>
          </a:solidFill>
          <a:latin typeface="Arial" charset="0"/>
          <a:ea typeface="微软雅黑" pitchFamily="34" charset="-122"/>
        </a:defRPr>
      </a:lvl3pPr>
      <a:lvl4pPr algn="ctr" rtl="0" eaLnBrk="0" fontAlgn="base" hangingPunct="0">
        <a:spcBef>
          <a:spcPct val="0"/>
        </a:spcBef>
        <a:spcAft>
          <a:spcPct val="0"/>
        </a:spcAft>
        <a:defRPr sz="2800" b="1">
          <a:solidFill>
            <a:srgbClr val="194D19"/>
          </a:solidFill>
          <a:latin typeface="Arial" charset="0"/>
          <a:ea typeface="微软雅黑" pitchFamily="34" charset="-122"/>
        </a:defRPr>
      </a:lvl4pPr>
      <a:lvl5pPr algn="ctr" rtl="0" eaLnBrk="0" fontAlgn="base" hangingPunct="0">
        <a:spcBef>
          <a:spcPct val="0"/>
        </a:spcBef>
        <a:spcAft>
          <a:spcPct val="0"/>
        </a:spcAft>
        <a:defRPr sz="2800" b="1">
          <a:solidFill>
            <a:srgbClr val="194D19"/>
          </a:solidFill>
          <a:latin typeface="Arial" charset="0"/>
          <a:ea typeface="微软雅黑" pitchFamily="34" charset="-122"/>
        </a:defRPr>
      </a:lvl5pPr>
      <a:lvl6pPr marL="457200" algn="ctr" rtl="0" eaLnBrk="1" fontAlgn="base" hangingPunct="1">
        <a:spcBef>
          <a:spcPct val="0"/>
        </a:spcBef>
        <a:spcAft>
          <a:spcPct val="0"/>
        </a:spcAft>
        <a:defRPr sz="4000" b="1">
          <a:solidFill>
            <a:schemeClr val="accent2"/>
          </a:solidFill>
          <a:latin typeface="Constantia" pitchFamily="18" charset="0"/>
          <a:ea typeface="微软雅黑" pitchFamily="34" charset="-122"/>
        </a:defRPr>
      </a:lvl6pPr>
      <a:lvl7pPr marL="914400" algn="ctr" rtl="0" eaLnBrk="1" fontAlgn="base" hangingPunct="1">
        <a:spcBef>
          <a:spcPct val="0"/>
        </a:spcBef>
        <a:spcAft>
          <a:spcPct val="0"/>
        </a:spcAft>
        <a:defRPr sz="4000" b="1">
          <a:solidFill>
            <a:schemeClr val="accent2"/>
          </a:solidFill>
          <a:latin typeface="Constantia" pitchFamily="18" charset="0"/>
          <a:ea typeface="微软雅黑" pitchFamily="34" charset="-122"/>
        </a:defRPr>
      </a:lvl7pPr>
      <a:lvl8pPr marL="1371600" algn="ctr" rtl="0" eaLnBrk="1" fontAlgn="base" hangingPunct="1">
        <a:spcBef>
          <a:spcPct val="0"/>
        </a:spcBef>
        <a:spcAft>
          <a:spcPct val="0"/>
        </a:spcAft>
        <a:defRPr sz="4000" b="1">
          <a:solidFill>
            <a:schemeClr val="accent2"/>
          </a:solidFill>
          <a:latin typeface="Constantia" pitchFamily="18" charset="0"/>
          <a:ea typeface="微软雅黑" pitchFamily="34" charset="-122"/>
        </a:defRPr>
      </a:lvl8pPr>
      <a:lvl9pPr marL="1828800" algn="ctr" rtl="0" eaLnBrk="1" fontAlgn="base" hangingPunct="1">
        <a:spcBef>
          <a:spcPct val="0"/>
        </a:spcBef>
        <a:spcAft>
          <a:spcPct val="0"/>
        </a:spcAft>
        <a:defRPr sz="4000" b="1">
          <a:solidFill>
            <a:schemeClr val="accent2"/>
          </a:solidFill>
          <a:latin typeface="Constantia" pitchFamily="18" charset="0"/>
          <a:ea typeface="微软雅黑" pitchFamily="34" charset="-122"/>
        </a:defRPr>
      </a:lvl9pPr>
    </p:titleStyle>
    <p:bodyStyle>
      <a:lvl1pPr marL="342900" indent="-342900" algn="l" rtl="0" eaLnBrk="0" fontAlgn="base" hangingPunct="0">
        <a:spcBef>
          <a:spcPct val="20000"/>
        </a:spcBef>
        <a:spcAft>
          <a:spcPct val="0"/>
        </a:spcAft>
        <a:buChar char="•"/>
        <a:defRPr sz="2400">
          <a:solidFill>
            <a:srgbClr val="267326"/>
          </a:solidFill>
          <a:latin typeface="Arial" charset="0"/>
          <a:ea typeface="+mn-ea"/>
          <a:cs typeface="+mn-cs"/>
        </a:defRPr>
      </a:lvl1pPr>
      <a:lvl2pPr marL="742950" indent="-285750" algn="l" rtl="0" eaLnBrk="0" fontAlgn="base" hangingPunct="0">
        <a:spcBef>
          <a:spcPct val="20000"/>
        </a:spcBef>
        <a:spcAft>
          <a:spcPct val="0"/>
        </a:spcAft>
        <a:buChar char="–"/>
        <a:defRPr sz="2000">
          <a:solidFill>
            <a:srgbClr val="267326"/>
          </a:solidFill>
          <a:latin typeface="Arial" charset="0"/>
          <a:ea typeface="+mn-ea"/>
        </a:defRPr>
      </a:lvl2pPr>
      <a:lvl3pPr marL="1143000" indent="-228600" algn="l" rtl="0" eaLnBrk="0" fontAlgn="base" hangingPunct="0">
        <a:spcBef>
          <a:spcPct val="20000"/>
        </a:spcBef>
        <a:spcAft>
          <a:spcPct val="0"/>
        </a:spcAft>
        <a:buChar char="•"/>
        <a:defRPr sz="2000">
          <a:solidFill>
            <a:srgbClr val="267326"/>
          </a:solidFill>
          <a:latin typeface="Arial" charset="0"/>
          <a:ea typeface="+mn-ea"/>
        </a:defRPr>
      </a:lvl3pPr>
      <a:lvl4pPr marL="1600200" indent="-228600" algn="l" rtl="0" eaLnBrk="0" fontAlgn="base" hangingPunct="0">
        <a:spcBef>
          <a:spcPct val="20000"/>
        </a:spcBef>
        <a:spcAft>
          <a:spcPct val="0"/>
        </a:spcAft>
        <a:buChar char="–"/>
        <a:defRPr sz="2000">
          <a:solidFill>
            <a:srgbClr val="267326"/>
          </a:solidFill>
          <a:latin typeface="Arial" charset="0"/>
          <a:ea typeface="+mn-ea"/>
        </a:defRPr>
      </a:lvl4pPr>
      <a:lvl5pPr marL="2057400" indent="-228600" algn="l" rtl="0" eaLnBrk="0" fontAlgn="base" hangingPunct="0">
        <a:spcBef>
          <a:spcPct val="20000"/>
        </a:spcBef>
        <a:spcAft>
          <a:spcPct val="0"/>
        </a:spcAft>
        <a:buChar char="»"/>
        <a:defRPr sz="2000">
          <a:solidFill>
            <a:srgbClr val="267326"/>
          </a:solidFill>
          <a:latin typeface="Arial" charset="0"/>
          <a:ea typeface="+mn-ea"/>
        </a:defRPr>
      </a:lvl5pPr>
      <a:lvl6pPr marL="2514600" indent="-228600" algn="l" rtl="0" eaLnBrk="1" fontAlgn="base" hangingPunct="1">
        <a:spcBef>
          <a:spcPct val="20000"/>
        </a:spcBef>
        <a:spcAft>
          <a:spcPct val="0"/>
        </a:spcAft>
        <a:buChar char="»"/>
        <a:defRPr sz="2400">
          <a:solidFill>
            <a:schemeClr val="tx1"/>
          </a:solidFill>
          <a:latin typeface="+mn-lt"/>
          <a:ea typeface="+mn-ea"/>
        </a:defRPr>
      </a:lvl6pPr>
      <a:lvl7pPr marL="2971800" indent="-228600" algn="l" rtl="0" eaLnBrk="1" fontAlgn="base" hangingPunct="1">
        <a:spcBef>
          <a:spcPct val="20000"/>
        </a:spcBef>
        <a:spcAft>
          <a:spcPct val="0"/>
        </a:spcAft>
        <a:buChar char="»"/>
        <a:defRPr sz="2400">
          <a:solidFill>
            <a:schemeClr val="tx1"/>
          </a:solidFill>
          <a:latin typeface="+mn-lt"/>
          <a:ea typeface="+mn-ea"/>
        </a:defRPr>
      </a:lvl7pPr>
      <a:lvl8pPr marL="3429000" indent="-228600" algn="l" rtl="0" eaLnBrk="1" fontAlgn="base" hangingPunct="1">
        <a:spcBef>
          <a:spcPct val="20000"/>
        </a:spcBef>
        <a:spcAft>
          <a:spcPct val="0"/>
        </a:spcAft>
        <a:buChar char="»"/>
        <a:defRPr sz="2400">
          <a:solidFill>
            <a:schemeClr val="tx1"/>
          </a:solidFill>
          <a:latin typeface="+mn-lt"/>
          <a:ea typeface="+mn-ea"/>
        </a:defRPr>
      </a:lvl8pPr>
      <a:lvl9pPr marL="3886200" indent="-228600" algn="l" rtl="0" eaLnBrk="1" fontAlgn="base" hangingPunct="1">
        <a:spcBef>
          <a:spcPct val="20000"/>
        </a:spcBef>
        <a:spcAft>
          <a:spcPct val="0"/>
        </a:spcAft>
        <a:buChar char="»"/>
        <a:defRPr sz="2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2.w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11.e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4.emf"/><Relationship Id="rId4"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5.emf"/><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6.emf"/><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7.emf"/><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19.emf"/><Relationship Id="rId4"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20.emf"/><Relationship Id="rId4" Type="http://schemas.openxmlformats.org/officeDocument/2006/relationships/oleObject" Target="../embeddings/oleObject1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22.wmf"/><Relationship Id="rId4" Type="http://schemas.openxmlformats.org/officeDocument/2006/relationships/oleObject" Target="../embeddings/oleObject16.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标题 1"/>
          <p:cNvSpPr>
            <a:spLocks noGrp="1"/>
          </p:cNvSpPr>
          <p:nvPr>
            <p:ph type="title"/>
          </p:nvPr>
        </p:nvSpPr>
        <p:spPr>
          <a:xfrm>
            <a:off x="3460750" y="2338388"/>
            <a:ext cx="4064000" cy="1020762"/>
          </a:xfrm>
        </p:spPr>
        <p:txBody>
          <a:bodyPr/>
          <a:lstStyle/>
          <a:p>
            <a:pPr eaLnBrk="1" hangingPunct="1">
              <a:defRPr/>
            </a:pPr>
            <a:r>
              <a:rPr lang="zh-CN" altLang="en-US" dirty="0">
                <a:solidFill>
                  <a:srgbClr val="003366"/>
                </a:solidFill>
                <a:latin typeface="微软雅黑" pitchFamily="34" charset="-122"/>
                <a:ea typeface="微软雅黑" pitchFamily="34" charset="-122"/>
              </a:rPr>
              <a:t>计算机网络技术</a:t>
            </a:r>
          </a:p>
        </p:txBody>
      </p:sp>
      <p:sp>
        <p:nvSpPr>
          <p:cNvPr id="16386" name="副标题 2"/>
          <p:cNvSpPr>
            <a:spLocks noGrp="1"/>
          </p:cNvSpPr>
          <p:nvPr>
            <p:ph type="body" idx="1"/>
          </p:nvPr>
        </p:nvSpPr>
        <p:spPr>
          <a:xfrm>
            <a:off x="3317875" y="3502025"/>
            <a:ext cx="4000500" cy="1125538"/>
          </a:xfrm>
        </p:spPr>
        <p:txBody>
          <a:bodyPr/>
          <a:lstStyle/>
          <a:p>
            <a:pPr algn="ctr" eaLnBrk="1" hangingPunct="1"/>
            <a:r>
              <a:rPr lang="zh-CN" altLang="en-US" sz="2800" b="1" smtClean="0">
                <a:solidFill>
                  <a:srgbClr val="003366"/>
                </a:solidFill>
                <a:latin typeface="微软雅黑" pitchFamily="34" charset="-122"/>
                <a:ea typeface="微软雅黑" pitchFamily="34" charset="-122"/>
              </a:rPr>
              <a:t>郭  禾</a:t>
            </a:r>
          </a:p>
          <a:p>
            <a:pPr algn="ctr" eaLnBrk="1" hangingPunct="1"/>
            <a:r>
              <a:rPr lang="zh-CN" altLang="en-US" sz="2800" b="1" smtClean="0">
                <a:solidFill>
                  <a:srgbClr val="003366"/>
                </a:solidFill>
                <a:latin typeface="微软雅黑" pitchFamily="34" charset="-122"/>
                <a:ea typeface="微软雅黑" pitchFamily="34" charset="-122"/>
              </a:rPr>
              <a:t>大连理工大学</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2"/>
          <p:cNvSpPr>
            <a:spLocks noGrp="1" noChangeArrowheads="1"/>
          </p:cNvSpPr>
          <p:nvPr>
            <p:ph type="title"/>
          </p:nvPr>
        </p:nvSpPr>
        <p:spPr>
          <a:xfrm>
            <a:off x="539750" y="889000"/>
            <a:ext cx="6119813" cy="674688"/>
          </a:xfrm>
        </p:spPr>
        <p:txBody>
          <a:bodyPr/>
          <a:lstStyle/>
          <a:p>
            <a:pPr algn="l"/>
            <a:r>
              <a:rPr lang="zh-CN" altLang="en-US" sz="2400" dirty="0" smtClean="0">
                <a:solidFill>
                  <a:srgbClr val="007D7A"/>
                </a:solidFill>
                <a:latin typeface="Times New Roman" pitchFamily="18" charset="0"/>
                <a:ea typeface="微软雅黑" pitchFamily="34" charset="-122"/>
                <a:cs typeface="Times New Roman" pitchFamily="18" charset="0"/>
              </a:rPr>
              <a:t>频移键控 </a:t>
            </a:r>
            <a:r>
              <a:rPr lang="en-US" altLang="zh-CN" sz="2400" dirty="0" smtClean="0">
                <a:solidFill>
                  <a:srgbClr val="007D7A"/>
                </a:solidFill>
                <a:latin typeface="Times New Roman" pitchFamily="18" charset="0"/>
                <a:ea typeface="微软雅黑" pitchFamily="34" charset="-122"/>
                <a:cs typeface="Times New Roman" pitchFamily="18" charset="0"/>
              </a:rPr>
              <a:t>(frequency-shift keying, FSK)</a:t>
            </a:r>
            <a:endParaRPr lang="zh-CN" altLang="en-US" sz="1200" u="sng" dirty="0" smtClean="0">
              <a:ea typeface="楷体_GB2312" pitchFamily="49" charset="-122"/>
              <a:cs typeface="Times New Roman" pitchFamily="18" charset="0"/>
            </a:endParaRPr>
          </a:p>
        </p:txBody>
      </p:sp>
      <p:sp>
        <p:nvSpPr>
          <p:cNvPr id="267266" name="Rectangle 3"/>
          <p:cNvSpPr>
            <a:spLocks noGrp="1" noChangeArrowheads="1"/>
          </p:cNvSpPr>
          <p:nvPr>
            <p:ph type="body" idx="1"/>
          </p:nvPr>
        </p:nvSpPr>
        <p:spPr>
          <a:xfrm>
            <a:off x="611188" y="1563688"/>
            <a:ext cx="5184775" cy="3144837"/>
          </a:xfrm>
        </p:spPr>
        <p:txBody>
          <a:bodyPr/>
          <a:lstStyle/>
          <a:p>
            <a:pPr>
              <a:lnSpc>
                <a:spcPct val="90000"/>
              </a:lnSpc>
              <a:buFontTx/>
              <a:buNone/>
            </a:pPr>
            <a:r>
              <a:rPr lang="zh-CN" altLang="en-US" smtClean="0">
                <a:solidFill>
                  <a:srgbClr val="18386B"/>
                </a:solidFill>
                <a:latin typeface="微软雅黑" pitchFamily="34" charset="-122"/>
                <a:ea typeface="微软雅黑" pitchFamily="34" charset="-122"/>
              </a:rPr>
              <a:t> </a:t>
            </a:r>
          </a:p>
          <a:p>
            <a:pPr>
              <a:lnSpc>
                <a:spcPct val="90000"/>
              </a:lnSpc>
              <a:buFontTx/>
              <a:buNone/>
            </a:pPr>
            <a:r>
              <a:rPr lang="zh-CN" altLang="en-US" smtClean="0">
                <a:solidFill>
                  <a:srgbClr val="18386B"/>
                </a:solidFill>
                <a:latin typeface="微软雅黑" pitchFamily="34" charset="-122"/>
                <a:ea typeface="微软雅黑" pitchFamily="34" charset="-122"/>
              </a:rPr>
              <a:t>               </a:t>
            </a:r>
            <a:r>
              <a:rPr lang="en-US" altLang="zh-CN" sz="2000" smtClean="0">
                <a:solidFill>
                  <a:srgbClr val="18386B"/>
                </a:solidFill>
                <a:latin typeface="微软雅黑" pitchFamily="34" charset="-122"/>
                <a:ea typeface="微软雅黑" pitchFamily="34" charset="-122"/>
              </a:rPr>
              <a:t>u</a:t>
            </a:r>
            <a:r>
              <a:rPr lang="en-US" altLang="zh-CN" sz="2000" baseline="-30000" smtClean="0">
                <a:solidFill>
                  <a:srgbClr val="18386B"/>
                </a:solidFill>
                <a:latin typeface="微软雅黑" pitchFamily="34" charset="-122"/>
                <a:ea typeface="微软雅黑" pitchFamily="34" charset="-122"/>
              </a:rPr>
              <a:t>m</a:t>
            </a:r>
            <a:r>
              <a:rPr lang="en-US" altLang="zh-CN" sz="2000" smtClean="0">
                <a:solidFill>
                  <a:srgbClr val="18386B"/>
                </a:solidFill>
                <a:latin typeface="微软雅黑" pitchFamily="34" charset="-122"/>
                <a:ea typeface="微软雅黑" pitchFamily="34" charset="-122"/>
              </a:rPr>
              <a:t>·sin（</a:t>
            </a:r>
            <a:r>
              <a:rPr lang="en-US" altLang="zh-CN" sz="2000" smtClean="0">
                <a:solidFill>
                  <a:schemeClr val="accent2"/>
                </a:solidFill>
                <a:latin typeface="微软雅黑" pitchFamily="34" charset="-122"/>
                <a:ea typeface="微软雅黑" pitchFamily="34" charset="-122"/>
              </a:rPr>
              <a:t>ω</a:t>
            </a:r>
            <a:r>
              <a:rPr lang="en-US" altLang="zh-CN" sz="2000" baseline="-30000" smtClean="0">
                <a:solidFill>
                  <a:schemeClr val="accent2"/>
                </a:solidFill>
                <a:latin typeface="微软雅黑" pitchFamily="34" charset="-122"/>
                <a:ea typeface="微软雅黑" pitchFamily="34" charset="-122"/>
              </a:rPr>
              <a:t>1</a:t>
            </a:r>
            <a:r>
              <a:rPr lang="en-US" altLang="zh-CN" sz="2000" smtClean="0">
                <a:solidFill>
                  <a:srgbClr val="18386B"/>
                </a:solidFill>
                <a:latin typeface="微软雅黑" pitchFamily="34" charset="-122"/>
                <a:ea typeface="微软雅黑" pitchFamily="34" charset="-122"/>
              </a:rPr>
              <a:t>t+φ</a:t>
            </a:r>
            <a:r>
              <a:rPr lang="en-US" altLang="zh-CN" sz="2000" baseline="-30000" smtClean="0">
                <a:solidFill>
                  <a:srgbClr val="18386B"/>
                </a:solidFill>
                <a:latin typeface="微软雅黑" pitchFamily="34" charset="-122"/>
                <a:ea typeface="微软雅黑" pitchFamily="34" charset="-122"/>
              </a:rPr>
              <a:t>0</a:t>
            </a:r>
            <a:r>
              <a:rPr lang="en-US" altLang="zh-CN" sz="2000" smtClean="0">
                <a:solidFill>
                  <a:srgbClr val="18386B"/>
                </a:solidFill>
                <a:latin typeface="微软雅黑" pitchFamily="34" charset="-122"/>
                <a:ea typeface="微软雅黑" pitchFamily="34" charset="-122"/>
              </a:rPr>
              <a:t>）     </a:t>
            </a:r>
            <a:r>
              <a:rPr lang="zh-CN" altLang="en-US" sz="2000" smtClean="0">
                <a:solidFill>
                  <a:srgbClr val="C00000"/>
                </a:solidFill>
                <a:latin typeface="Times New Roman" pitchFamily="18" charset="0"/>
                <a:ea typeface="微软雅黑" pitchFamily="34" charset="-122"/>
                <a:cs typeface="Times New Roman" pitchFamily="18" charset="0"/>
              </a:rPr>
              <a:t>数字1</a:t>
            </a:r>
          </a:p>
          <a:p>
            <a:pPr>
              <a:lnSpc>
                <a:spcPct val="90000"/>
              </a:lnSpc>
              <a:buFontTx/>
              <a:buNone/>
            </a:pPr>
            <a:r>
              <a:rPr lang="zh-CN" altLang="en-US" sz="2000" smtClean="0">
                <a:solidFill>
                  <a:srgbClr val="18386B"/>
                </a:solidFill>
                <a:latin typeface="微软雅黑" pitchFamily="34" charset="-122"/>
                <a:ea typeface="微软雅黑" pitchFamily="34" charset="-122"/>
              </a:rPr>
              <a:t> </a:t>
            </a:r>
            <a:r>
              <a:rPr lang="en-US" altLang="zh-CN" sz="2000" smtClean="0">
                <a:solidFill>
                  <a:srgbClr val="18386B"/>
                </a:solidFill>
                <a:latin typeface="微软雅黑" pitchFamily="34" charset="-122"/>
                <a:ea typeface="微软雅黑" pitchFamily="34" charset="-122"/>
              </a:rPr>
              <a:t>u（t）=</a:t>
            </a:r>
          </a:p>
          <a:p>
            <a:pPr>
              <a:lnSpc>
                <a:spcPct val="90000"/>
              </a:lnSpc>
              <a:buFontTx/>
              <a:buNone/>
            </a:pPr>
            <a:r>
              <a:rPr lang="en-US" altLang="zh-CN" sz="2000" smtClean="0">
                <a:solidFill>
                  <a:srgbClr val="18386B"/>
                </a:solidFill>
                <a:latin typeface="微软雅黑" pitchFamily="34" charset="-122"/>
                <a:ea typeface="微软雅黑" pitchFamily="34" charset="-122"/>
              </a:rPr>
              <a:t>                  u</a:t>
            </a:r>
            <a:r>
              <a:rPr lang="en-US" altLang="zh-CN" sz="2000" baseline="-30000" smtClean="0">
                <a:solidFill>
                  <a:srgbClr val="18386B"/>
                </a:solidFill>
                <a:latin typeface="微软雅黑" pitchFamily="34" charset="-122"/>
                <a:ea typeface="微软雅黑" pitchFamily="34" charset="-122"/>
              </a:rPr>
              <a:t>m</a:t>
            </a:r>
            <a:r>
              <a:rPr lang="en-US" altLang="zh-CN" sz="2000" smtClean="0">
                <a:solidFill>
                  <a:srgbClr val="18386B"/>
                </a:solidFill>
                <a:latin typeface="微软雅黑" pitchFamily="34" charset="-122"/>
                <a:ea typeface="微软雅黑" pitchFamily="34" charset="-122"/>
              </a:rPr>
              <a:t>·sin（</a:t>
            </a:r>
            <a:r>
              <a:rPr lang="en-US" altLang="zh-CN" sz="2000" smtClean="0">
                <a:solidFill>
                  <a:schemeClr val="accent2"/>
                </a:solidFill>
                <a:latin typeface="微软雅黑" pitchFamily="34" charset="-122"/>
                <a:ea typeface="微软雅黑" pitchFamily="34" charset="-122"/>
              </a:rPr>
              <a:t>ω</a:t>
            </a:r>
            <a:r>
              <a:rPr lang="en-US" altLang="zh-CN" sz="2000" baseline="-30000" smtClean="0">
                <a:solidFill>
                  <a:schemeClr val="accent2"/>
                </a:solidFill>
                <a:latin typeface="微软雅黑" pitchFamily="34" charset="-122"/>
                <a:ea typeface="微软雅黑" pitchFamily="34" charset="-122"/>
              </a:rPr>
              <a:t>2</a:t>
            </a:r>
            <a:r>
              <a:rPr lang="en-US" altLang="zh-CN" sz="2000" smtClean="0">
                <a:solidFill>
                  <a:srgbClr val="18386B"/>
                </a:solidFill>
                <a:latin typeface="微软雅黑" pitchFamily="34" charset="-122"/>
                <a:ea typeface="微软雅黑" pitchFamily="34" charset="-122"/>
              </a:rPr>
              <a:t>t+φ</a:t>
            </a:r>
            <a:r>
              <a:rPr lang="en-US" altLang="zh-CN" sz="2000" baseline="-30000" smtClean="0">
                <a:solidFill>
                  <a:srgbClr val="18386B"/>
                </a:solidFill>
                <a:latin typeface="微软雅黑" pitchFamily="34" charset="-122"/>
                <a:ea typeface="微软雅黑" pitchFamily="34" charset="-122"/>
              </a:rPr>
              <a:t>0</a:t>
            </a:r>
            <a:r>
              <a:rPr lang="en-US" altLang="zh-CN" sz="2000" smtClean="0">
                <a:solidFill>
                  <a:srgbClr val="18386B"/>
                </a:solidFill>
                <a:latin typeface="微软雅黑" pitchFamily="34" charset="-122"/>
                <a:ea typeface="微软雅黑" pitchFamily="34" charset="-122"/>
              </a:rPr>
              <a:t>）     </a:t>
            </a:r>
            <a:r>
              <a:rPr lang="zh-CN" altLang="en-US" sz="2000" smtClean="0">
                <a:solidFill>
                  <a:srgbClr val="C00000"/>
                </a:solidFill>
                <a:latin typeface="Times New Roman" pitchFamily="18" charset="0"/>
                <a:ea typeface="微软雅黑" pitchFamily="34" charset="-122"/>
              </a:rPr>
              <a:t>数字0</a:t>
            </a:r>
          </a:p>
          <a:p>
            <a:pPr>
              <a:lnSpc>
                <a:spcPct val="90000"/>
              </a:lnSpc>
            </a:pPr>
            <a:endParaRPr lang="zh-CN" altLang="en-US" sz="2000" smtClean="0">
              <a:solidFill>
                <a:srgbClr val="18386B"/>
              </a:solidFill>
              <a:latin typeface="微软雅黑" pitchFamily="34" charset="-122"/>
              <a:ea typeface="微软雅黑" pitchFamily="34" charset="-122"/>
            </a:endParaRPr>
          </a:p>
          <a:p>
            <a:pPr>
              <a:lnSpc>
                <a:spcPct val="110000"/>
              </a:lnSpc>
            </a:pPr>
            <a:r>
              <a:rPr lang="zh-CN" altLang="en-US" sz="2000" smtClean="0">
                <a:solidFill>
                  <a:srgbClr val="18386B"/>
                </a:solidFill>
                <a:latin typeface="微软雅黑" pitchFamily="34" charset="-122"/>
                <a:ea typeface="微软雅黑" pitchFamily="34" charset="-122"/>
              </a:rPr>
              <a:t>频移键控</a:t>
            </a:r>
            <a:r>
              <a:rPr lang="en-US" altLang="zh-CN" sz="2000" smtClean="0">
                <a:solidFill>
                  <a:srgbClr val="18386B"/>
                </a:solidFill>
                <a:latin typeface="微软雅黑" pitchFamily="34" charset="-122"/>
                <a:ea typeface="微软雅黑" pitchFamily="34" charset="-122"/>
              </a:rPr>
              <a:t>FSK</a:t>
            </a:r>
            <a:r>
              <a:rPr lang="zh-CN" altLang="en-US" sz="2000" smtClean="0">
                <a:solidFill>
                  <a:srgbClr val="18386B"/>
                </a:solidFill>
                <a:latin typeface="微软雅黑" pitchFamily="34" charset="-122"/>
                <a:ea typeface="微软雅黑" pitchFamily="34" charset="-122"/>
              </a:rPr>
              <a:t>信号实现容易，技术简单，抗干扰能力较强，是目前最常用的调制方法之一。  </a:t>
            </a:r>
          </a:p>
        </p:txBody>
      </p:sp>
      <p:grpSp>
        <p:nvGrpSpPr>
          <p:cNvPr id="267267" name="Group 7"/>
          <p:cNvGrpSpPr>
            <a:grpSpLocks/>
          </p:cNvGrpSpPr>
          <p:nvPr/>
        </p:nvGrpSpPr>
        <p:grpSpPr bwMode="auto">
          <a:xfrm>
            <a:off x="1831975" y="2139950"/>
            <a:ext cx="76200" cy="858838"/>
            <a:chOff x="1536" y="1368"/>
            <a:chExt cx="48" cy="541"/>
          </a:xfrm>
        </p:grpSpPr>
        <p:sp>
          <p:nvSpPr>
            <p:cNvPr id="267268" name="Line 4"/>
            <p:cNvSpPr>
              <a:spLocks noChangeShapeType="1"/>
            </p:cNvSpPr>
            <p:nvPr/>
          </p:nvSpPr>
          <p:spPr bwMode="auto">
            <a:xfrm flipH="1">
              <a:off x="1536" y="1368"/>
              <a:ext cx="48" cy="0"/>
            </a:xfrm>
            <a:prstGeom prst="line">
              <a:avLst/>
            </a:prstGeom>
            <a:noFill/>
            <a:ln w="19050">
              <a:solidFill>
                <a:srgbClr val="18386B"/>
              </a:solidFill>
              <a:round/>
              <a:headEnd/>
              <a:tailEnd/>
            </a:ln>
          </p:spPr>
          <p:txBody>
            <a:bodyPr anchor="ctr"/>
            <a:lstStyle/>
            <a:p>
              <a:endParaRPr lang="zh-CN" altLang="en-US"/>
            </a:p>
          </p:txBody>
        </p:sp>
        <p:sp>
          <p:nvSpPr>
            <p:cNvPr id="267269" name="Line 5"/>
            <p:cNvSpPr>
              <a:spLocks noChangeShapeType="1"/>
            </p:cNvSpPr>
            <p:nvPr/>
          </p:nvSpPr>
          <p:spPr bwMode="auto">
            <a:xfrm>
              <a:off x="1536" y="1368"/>
              <a:ext cx="0" cy="541"/>
            </a:xfrm>
            <a:prstGeom prst="line">
              <a:avLst/>
            </a:prstGeom>
            <a:noFill/>
            <a:ln w="19050">
              <a:solidFill>
                <a:srgbClr val="18386B"/>
              </a:solidFill>
              <a:round/>
              <a:headEnd/>
              <a:tailEnd/>
            </a:ln>
          </p:spPr>
          <p:txBody>
            <a:bodyPr anchor="ctr"/>
            <a:lstStyle/>
            <a:p>
              <a:endParaRPr lang="zh-CN" altLang="en-US"/>
            </a:p>
          </p:txBody>
        </p:sp>
        <p:sp>
          <p:nvSpPr>
            <p:cNvPr id="267270" name="Line 6"/>
            <p:cNvSpPr>
              <a:spLocks noChangeShapeType="1"/>
            </p:cNvSpPr>
            <p:nvPr/>
          </p:nvSpPr>
          <p:spPr bwMode="auto">
            <a:xfrm>
              <a:off x="1536" y="1909"/>
              <a:ext cx="48" cy="0"/>
            </a:xfrm>
            <a:prstGeom prst="line">
              <a:avLst/>
            </a:prstGeom>
            <a:noFill/>
            <a:ln w="19050">
              <a:solidFill>
                <a:srgbClr val="18386B"/>
              </a:solidFill>
              <a:round/>
              <a:headEnd/>
              <a:tailEnd/>
            </a:ln>
          </p:spPr>
          <p:txBody>
            <a:bodyPr anchor="ctr"/>
            <a:lstStyle/>
            <a:p>
              <a:endParaRPr lang="zh-CN" alt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71" name="Rectangle 2"/>
          <p:cNvSpPr>
            <a:spLocks noGrp="1" noChangeArrowheads="1"/>
          </p:cNvSpPr>
          <p:nvPr>
            <p:ph type="title"/>
          </p:nvPr>
        </p:nvSpPr>
        <p:spPr>
          <a:xfrm>
            <a:off x="519113" y="563563"/>
            <a:ext cx="6429375" cy="857250"/>
          </a:xfrm>
        </p:spPr>
        <p:txBody>
          <a:bodyPr/>
          <a:lstStyle/>
          <a:p>
            <a:pPr algn="l"/>
            <a:r>
              <a:rPr lang="zh-CN" altLang="en-US" sz="2400" dirty="0" smtClean="0">
                <a:solidFill>
                  <a:srgbClr val="007D7A"/>
                </a:solidFill>
                <a:latin typeface="Times New Roman" pitchFamily="18" charset="0"/>
                <a:ea typeface="微软雅黑" pitchFamily="34" charset="-122"/>
                <a:cs typeface="Times New Roman" pitchFamily="18" charset="0"/>
              </a:rPr>
              <a:t>相移键控 </a:t>
            </a:r>
            <a:r>
              <a:rPr lang="en-US" altLang="zh-CN" sz="2400" dirty="0" smtClean="0">
                <a:solidFill>
                  <a:srgbClr val="007D7A"/>
                </a:solidFill>
                <a:latin typeface="Times New Roman" pitchFamily="18" charset="0"/>
                <a:ea typeface="微软雅黑" pitchFamily="34" charset="-122"/>
                <a:cs typeface="Times New Roman" pitchFamily="18" charset="0"/>
              </a:rPr>
              <a:t>(phase-shift keying, PSK)</a:t>
            </a:r>
            <a:r>
              <a:rPr lang="en-US" altLang="zh-CN" sz="1200" u="sng" dirty="0" smtClean="0">
                <a:ea typeface="楷体_GB2312" pitchFamily="49" charset="-122"/>
                <a:cs typeface="Times New Roman" pitchFamily="18" charset="0"/>
              </a:rPr>
              <a:t> </a:t>
            </a:r>
            <a:endParaRPr lang="zh-CN" altLang="en-US" sz="1200" u="sng" dirty="0" smtClean="0">
              <a:ea typeface="楷体_GB2312" pitchFamily="49" charset="-122"/>
              <a:cs typeface="Times New Roman" pitchFamily="18" charset="0"/>
            </a:endParaRPr>
          </a:p>
        </p:txBody>
      </p:sp>
      <p:sp>
        <p:nvSpPr>
          <p:cNvPr id="305172" name="Rectangle 3"/>
          <p:cNvSpPr>
            <a:spLocks noGrp="1" noChangeArrowheads="1"/>
          </p:cNvSpPr>
          <p:nvPr>
            <p:ph type="body" sz="half" idx="1"/>
          </p:nvPr>
        </p:nvSpPr>
        <p:spPr>
          <a:xfrm>
            <a:off x="357188" y="1212850"/>
            <a:ext cx="5367337" cy="3087688"/>
          </a:xfrm>
        </p:spPr>
        <p:txBody>
          <a:bodyPr/>
          <a:lstStyle/>
          <a:p>
            <a:pPr>
              <a:lnSpc>
                <a:spcPct val="120000"/>
              </a:lnSpc>
            </a:pPr>
            <a:r>
              <a:rPr lang="zh-CN" altLang="en-US" sz="2000" smtClean="0">
                <a:solidFill>
                  <a:srgbClr val="18386B"/>
                </a:solidFill>
                <a:latin typeface="微软雅黑" pitchFamily="34" charset="-122"/>
                <a:ea typeface="微软雅黑" pitchFamily="34" charset="-122"/>
              </a:rPr>
              <a:t>相移键控可以分为：绝对调相、相对调相、二相调相、多相调相</a:t>
            </a:r>
          </a:p>
          <a:p>
            <a:pPr>
              <a:lnSpc>
                <a:spcPct val="120000"/>
              </a:lnSpc>
            </a:pPr>
            <a:r>
              <a:rPr lang="zh-CN" altLang="en-US" sz="2000" smtClean="0">
                <a:solidFill>
                  <a:srgbClr val="18386B"/>
                </a:solidFill>
                <a:latin typeface="微软雅黑" pitchFamily="34" charset="-122"/>
                <a:ea typeface="微软雅黑" pitchFamily="34" charset="-122"/>
              </a:rPr>
              <a:t>绝对调相  </a:t>
            </a:r>
          </a:p>
          <a:p>
            <a:pPr>
              <a:lnSpc>
                <a:spcPct val="90000"/>
              </a:lnSpc>
              <a:buFontTx/>
              <a:buNone/>
            </a:pPr>
            <a:r>
              <a:rPr lang="zh-CN" altLang="en-US" sz="1800" smtClean="0">
                <a:solidFill>
                  <a:srgbClr val="18386B"/>
                </a:solidFill>
                <a:latin typeface="微软雅黑" pitchFamily="34" charset="-122"/>
                <a:ea typeface="微软雅黑" pitchFamily="34" charset="-122"/>
              </a:rPr>
              <a:t>                       </a:t>
            </a:r>
            <a:r>
              <a:rPr lang="en-US" altLang="zh-CN" sz="1800" smtClean="0">
                <a:solidFill>
                  <a:srgbClr val="18386B"/>
                </a:solidFill>
                <a:latin typeface="微软雅黑" pitchFamily="34" charset="-122"/>
                <a:ea typeface="微软雅黑" pitchFamily="34" charset="-122"/>
              </a:rPr>
              <a:t>u</a:t>
            </a:r>
            <a:r>
              <a:rPr lang="en-US" altLang="zh-CN" sz="1800" baseline="-30000" smtClean="0">
                <a:solidFill>
                  <a:srgbClr val="18386B"/>
                </a:solidFill>
                <a:latin typeface="微软雅黑" pitchFamily="34" charset="-122"/>
                <a:ea typeface="微软雅黑" pitchFamily="34" charset="-122"/>
              </a:rPr>
              <a:t>m </a:t>
            </a:r>
            <a:r>
              <a:rPr lang="en-US" altLang="zh-CN" sz="1800" smtClean="0">
                <a:solidFill>
                  <a:srgbClr val="18386B"/>
                </a:solidFill>
                <a:latin typeface="微软雅黑" pitchFamily="34" charset="-122"/>
                <a:ea typeface="微软雅黑" pitchFamily="34" charset="-122"/>
              </a:rPr>
              <a:t>· sin（ωt+0）     </a:t>
            </a:r>
            <a:r>
              <a:rPr lang="zh-CN" altLang="en-US" sz="1800" smtClean="0">
                <a:solidFill>
                  <a:srgbClr val="C00000"/>
                </a:solidFill>
                <a:latin typeface="Times New Roman" pitchFamily="18" charset="0"/>
                <a:ea typeface="微软雅黑" pitchFamily="34" charset="-122"/>
                <a:cs typeface="Times New Roman" pitchFamily="18" charset="0"/>
              </a:rPr>
              <a:t>数字1</a:t>
            </a:r>
          </a:p>
          <a:p>
            <a:pPr>
              <a:lnSpc>
                <a:spcPct val="90000"/>
              </a:lnSpc>
              <a:buFontTx/>
              <a:buNone/>
            </a:pPr>
            <a:r>
              <a:rPr lang="zh-CN" altLang="en-US" sz="1800" smtClean="0">
                <a:solidFill>
                  <a:srgbClr val="18386B"/>
                </a:solidFill>
                <a:latin typeface="微软雅黑" pitchFamily="34" charset="-122"/>
                <a:ea typeface="微软雅黑" pitchFamily="34" charset="-122"/>
              </a:rPr>
              <a:t>        </a:t>
            </a:r>
            <a:r>
              <a:rPr lang="en-US" altLang="zh-CN" sz="1800" smtClean="0">
                <a:solidFill>
                  <a:srgbClr val="18386B"/>
                </a:solidFill>
                <a:latin typeface="微软雅黑" pitchFamily="34" charset="-122"/>
                <a:ea typeface="微软雅黑" pitchFamily="34" charset="-122"/>
              </a:rPr>
              <a:t>u（t）=</a:t>
            </a:r>
          </a:p>
          <a:p>
            <a:pPr>
              <a:lnSpc>
                <a:spcPct val="90000"/>
              </a:lnSpc>
              <a:buFontTx/>
              <a:buNone/>
            </a:pPr>
            <a:r>
              <a:rPr lang="en-US" altLang="zh-CN" sz="1800" smtClean="0">
                <a:solidFill>
                  <a:srgbClr val="18386B"/>
                </a:solidFill>
                <a:latin typeface="微软雅黑" pitchFamily="34" charset="-122"/>
                <a:ea typeface="微软雅黑" pitchFamily="34" charset="-122"/>
              </a:rPr>
              <a:t>                       u</a:t>
            </a:r>
            <a:r>
              <a:rPr lang="en-US" altLang="zh-CN" sz="1800" baseline="-30000" smtClean="0">
                <a:solidFill>
                  <a:srgbClr val="18386B"/>
                </a:solidFill>
                <a:latin typeface="微软雅黑" pitchFamily="34" charset="-122"/>
                <a:ea typeface="微软雅黑" pitchFamily="34" charset="-122"/>
              </a:rPr>
              <a:t>m </a:t>
            </a:r>
            <a:r>
              <a:rPr lang="en-US" altLang="zh-CN" sz="1800" smtClean="0">
                <a:solidFill>
                  <a:srgbClr val="18386B"/>
                </a:solidFill>
                <a:latin typeface="微软雅黑" pitchFamily="34" charset="-122"/>
                <a:ea typeface="微软雅黑" pitchFamily="34" charset="-122"/>
              </a:rPr>
              <a:t>· sin（ωt+π）     </a:t>
            </a:r>
            <a:r>
              <a:rPr lang="zh-CN" altLang="en-US" sz="1800" smtClean="0">
                <a:solidFill>
                  <a:srgbClr val="C00000"/>
                </a:solidFill>
                <a:latin typeface="Times New Roman" pitchFamily="18" charset="0"/>
                <a:ea typeface="微软雅黑" pitchFamily="34" charset="-122"/>
              </a:rPr>
              <a:t>数字0</a:t>
            </a:r>
            <a:endParaRPr lang="zh-CN" altLang="en-US" sz="1800" smtClean="0">
              <a:solidFill>
                <a:srgbClr val="18386B"/>
              </a:solidFill>
              <a:latin typeface="微软雅黑" pitchFamily="34" charset="-122"/>
              <a:ea typeface="微软雅黑" pitchFamily="34" charset="-122"/>
            </a:endParaRPr>
          </a:p>
        </p:txBody>
      </p:sp>
      <p:grpSp>
        <p:nvGrpSpPr>
          <p:cNvPr id="305173" name="Group 11"/>
          <p:cNvGrpSpPr>
            <a:grpSpLocks/>
          </p:cNvGrpSpPr>
          <p:nvPr/>
        </p:nvGrpSpPr>
        <p:grpSpPr bwMode="auto">
          <a:xfrm>
            <a:off x="1892300" y="2563813"/>
            <a:ext cx="79375" cy="719137"/>
            <a:chOff x="1536" y="1368"/>
            <a:chExt cx="48" cy="541"/>
          </a:xfrm>
        </p:grpSpPr>
        <p:sp>
          <p:nvSpPr>
            <p:cNvPr id="305174" name="Line 12"/>
            <p:cNvSpPr>
              <a:spLocks noChangeShapeType="1"/>
            </p:cNvSpPr>
            <p:nvPr/>
          </p:nvSpPr>
          <p:spPr bwMode="auto">
            <a:xfrm flipH="1">
              <a:off x="1536" y="1368"/>
              <a:ext cx="48" cy="0"/>
            </a:xfrm>
            <a:prstGeom prst="line">
              <a:avLst/>
            </a:prstGeom>
            <a:noFill/>
            <a:ln w="19050">
              <a:solidFill>
                <a:srgbClr val="18386B"/>
              </a:solidFill>
              <a:round/>
              <a:headEnd/>
              <a:tailEnd/>
            </a:ln>
          </p:spPr>
          <p:txBody>
            <a:bodyPr anchor="ctr"/>
            <a:lstStyle/>
            <a:p>
              <a:endParaRPr lang="zh-CN" altLang="en-US"/>
            </a:p>
          </p:txBody>
        </p:sp>
        <p:sp>
          <p:nvSpPr>
            <p:cNvPr id="305175" name="Line 13"/>
            <p:cNvSpPr>
              <a:spLocks noChangeShapeType="1"/>
            </p:cNvSpPr>
            <p:nvPr/>
          </p:nvSpPr>
          <p:spPr bwMode="auto">
            <a:xfrm>
              <a:off x="1536" y="1368"/>
              <a:ext cx="0" cy="541"/>
            </a:xfrm>
            <a:prstGeom prst="line">
              <a:avLst/>
            </a:prstGeom>
            <a:noFill/>
            <a:ln w="19050">
              <a:solidFill>
                <a:srgbClr val="18386B"/>
              </a:solidFill>
              <a:round/>
              <a:headEnd/>
              <a:tailEnd/>
            </a:ln>
          </p:spPr>
          <p:txBody>
            <a:bodyPr anchor="ctr"/>
            <a:lstStyle/>
            <a:p>
              <a:endParaRPr lang="zh-CN" altLang="en-US"/>
            </a:p>
          </p:txBody>
        </p:sp>
        <p:sp>
          <p:nvSpPr>
            <p:cNvPr id="305176" name="Line 14"/>
            <p:cNvSpPr>
              <a:spLocks noChangeShapeType="1"/>
            </p:cNvSpPr>
            <p:nvPr/>
          </p:nvSpPr>
          <p:spPr bwMode="auto">
            <a:xfrm>
              <a:off x="1536" y="1909"/>
              <a:ext cx="48" cy="0"/>
            </a:xfrm>
            <a:prstGeom prst="line">
              <a:avLst/>
            </a:prstGeom>
            <a:noFill/>
            <a:ln w="19050">
              <a:solidFill>
                <a:srgbClr val="18386B"/>
              </a:solidFill>
              <a:round/>
              <a:headEnd/>
              <a:tailEnd/>
            </a:ln>
          </p:spPr>
          <p:txBody>
            <a:bodyPr anchor="ctr"/>
            <a:lstStyle/>
            <a:p>
              <a:endParaRPr lang="zh-CN" altLang="en-US"/>
            </a:p>
          </p:txBody>
        </p:sp>
      </p:grpSp>
      <p:graphicFrame>
        <p:nvGraphicFramePr>
          <p:cNvPr id="305170" name="Object 18"/>
          <p:cNvGraphicFramePr>
            <a:graphicFrameLocks noGrp="1" noChangeAspect="1"/>
          </p:cNvGraphicFramePr>
          <p:nvPr>
            <p:ph sz="half" idx="2"/>
          </p:nvPr>
        </p:nvGraphicFramePr>
        <p:xfrm>
          <a:off x="468313" y="3363913"/>
          <a:ext cx="5111750" cy="1752600"/>
        </p:xfrm>
        <a:graphic>
          <a:graphicData uri="http://schemas.openxmlformats.org/presentationml/2006/ole">
            <mc:AlternateContent xmlns:mc="http://schemas.openxmlformats.org/markup-compatibility/2006">
              <mc:Choice xmlns:v="urn:schemas-microsoft-com:vml" Requires="v">
                <p:oleObj spid="_x0000_s305181" name="Visio" r:id="rId4" imgW="4979670" imgH="1965579" progId="Visio.Drawing.11">
                  <p:embed/>
                </p:oleObj>
              </mc:Choice>
              <mc:Fallback>
                <p:oleObj name="Visio" r:id="rId4" imgW="4979670" imgH="1965579" progId="Visio.Drawing.11">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363913"/>
                        <a:ext cx="51117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7" name="标题 1"/>
          <p:cNvSpPr>
            <a:spLocks noGrp="1"/>
          </p:cNvSpPr>
          <p:nvPr>
            <p:ph type="title" idx="4294967295"/>
          </p:nvPr>
        </p:nvSpPr>
        <p:spPr>
          <a:xfrm>
            <a:off x="590550" y="635000"/>
            <a:ext cx="6429375" cy="857250"/>
          </a:xfrm>
        </p:spPr>
        <p:txBody>
          <a:bodyPr/>
          <a:lstStyle/>
          <a:p>
            <a:pPr algn="l"/>
            <a:r>
              <a:rPr lang="zh-CN" altLang="en-US" sz="2400" smtClean="0">
                <a:solidFill>
                  <a:srgbClr val="007D7A"/>
                </a:solidFill>
                <a:latin typeface="Times New Roman" pitchFamily="18" charset="0"/>
                <a:ea typeface="微软雅黑" pitchFamily="34" charset="-122"/>
                <a:cs typeface="Times New Roman" pitchFamily="18" charset="0"/>
              </a:rPr>
              <a:t>数字数据编码方法</a:t>
            </a:r>
          </a:p>
        </p:txBody>
      </p:sp>
      <p:sp>
        <p:nvSpPr>
          <p:cNvPr id="22528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225286" name="Object 5"/>
          <p:cNvGraphicFramePr>
            <a:graphicFrameLocks noChangeAspect="1"/>
          </p:cNvGraphicFramePr>
          <p:nvPr/>
        </p:nvGraphicFramePr>
        <p:xfrm>
          <a:off x="34925" y="1670050"/>
          <a:ext cx="6481763" cy="3136900"/>
        </p:xfrm>
        <a:graphic>
          <a:graphicData uri="http://schemas.openxmlformats.org/presentationml/2006/ole">
            <mc:AlternateContent xmlns:mc="http://schemas.openxmlformats.org/markup-compatibility/2006">
              <mc:Choice xmlns:v="urn:schemas-microsoft-com:vml" Requires="v">
                <p:oleObj spid="_x0000_s225297" name="Visio" r:id="rId4" imgW="4904613" imgH="2447163" progId="Visio.Drawing.11">
                  <p:embed/>
                </p:oleObj>
              </mc:Choice>
              <mc:Fallback>
                <p:oleObj name="Visio" r:id="rId4" imgW="4904613" imgH="2447163"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 y="1670050"/>
                        <a:ext cx="6481763" cy="313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4" name="标题 1"/>
          <p:cNvSpPr>
            <a:spLocks noGrp="1"/>
          </p:cNvSpPr>
          <p:nvPr>
            <p:ph type="title" idx="4294967295"/>
          </p:nvPr>
        </p:nvSpPr>
        <p:spPr>
          <a:xfrm>
            <a:off x="539750" y="563563"/>
            <a:ext cx="6429375" cy="857250"/>
          </a:xfrm>
        </p:spPr>
        <p:txBody>
          <a:bodyPr/>
          <a:lstStyle/>
          <a:p>
            <a:pPr algn="l"/>
            <a:r>
              <a:rPr lang="zh-CN" altLang="en-US" sz="2400" smtClean="0">
                <a:solidFill>
                  <a:srgbClr val="007D7A"/>
                </a:solidFill>
                <a:latin typeface="Times New Roman" pitchFamily="18" charset="0"/>
                <a:ea typeface="微软雅黑" pitchFamily="34" charset="-122"/>
                <a:cs typeface="Times New Roman" pitchFamily="18" charset="0"/>
              </a:rPr>
              <a:t>曼彻斯特与差分曼彻斯特编码</a:t>
            </a:r>
          </a:p>
        </p:txBody>
      </p:sp>
      <p:sp>
        <p:nvSpPr>
          <p:cNvPr id="268295" name="内容占位符 2"/>
          <p:cNvSpPr>
            <a:spLocks noGrp="1"/>
          </p:cNvSpPr>
          <p:nvPr>
            <p:ph idx="4294967295"/>
          </p:nvPr>
        </p:nvSpPr>
        <p:spPr>
          <a:xfrm>
            <a:off x="179388" y="1276350"/>
            <a:ext cx="6480175" cy="2376488"/>
          </a:xfrm>
        </p:spPr>
        <p:txBody>
          <a:bodyPr/>
          <a:lstStyle/>
          <a:p>
            <a:pPr>
              <a:lnSpc>
                <a:spcPct val="110000"/>
              </a:lnSpc>
            </a:pPr>
            <a:r>
              <a:rPr lang="zh-CN" altLang="en-US" sz="2000" smtClean="0">
                <a:solidFill>
                  <a:srgbClr val="C00000"/>
                </a:solidFill>
                <a:latin typeface="Times New Roman" pitchFamily="18" charset="0"/>
                <a:ea typeface="微软雅黑" pitchFamily="34" charset="-122"/>
                <a:cs typeface="Times New Roman" pitchFamily="18" charset="0"/>
              </a:rPr>
              <a:t>曼彻斯特编码</a:t>
            </a:r>
            <a:r>
              <a:rPr lang="zh-CN" altLang="en-US" sz="2000" smtClean="0">
                <a:solidFill>
                  <a:srgbClr val="18386B"/>
                </a:solidFill>
                <a:latin typeface="微软雅黑" pitchFamily="34" charset="-122"/>
                <a:ea typeface="微软雅黑" pitchFamily="34" charset="-122"/>
                <a:cs typeface="Times New Roman" pitchFamily="18" charset="0"/>
              </a:rPr>
              <a:t>的规则是：每周期的前</a:t>
            </a:r>
            <a:r>
              <a:rPr lang="en-US" altLang="en-US" sz="2000" smtClean="0">
                <a:solidFill>
                  <a:srgbClr val="18386B"/>
                </a:solidFill>
                <a:latin typeface="微软雅黑" pitchFamily="34" charset="-122"/>
                <a:ea typeface="微软雅黑" pitchFamily="34" charset="-122"/>
                <a:cs typeface="Times New Roman" pitchFamily="18" charset="0"/>
              </a:rPr>
              <a:t>T/2</a:t>
            </a:r>
            <a:r>
              <a:rPr lang="zh-CN" altLang="en-US" sz="2000" smtClean="0">
                <a:solidFill>
                  <a:srgbClr val="18386B"/>
                </a:solidFill>
                <a:latin typeface="微软雅黑" pitchFamily="34" charset="-122"/>
                <a:ea typeface="微软雅黑" pitchFamily="34" charset="-122"/>
                <a:cs typeface="Times New Roman" pitchFamily="18" charset="0"/>
              </a:rPr>
              <a:t>传送该比特的</a:t>
            </a:r>
            <a:r>
              <a:rPr lang="zh-CN" altLang="en-US" sz="2000" smtClean="0">
                <a:solidFill>
                  <a:srgbClr val="C00000"/>
                </a:solidFill>
                <a:latin typeface="Times New Roman" pitchFamily="18" charset="0"/>
                <a:ea typeface="微软雅黑" pitchFamily="34" charset="-122"/>
                <a:cs typeface="Times New Roman" pitchFamily="18" charset="0"/>
              </a:rPr>
              <a:t>反码</a:t>
            </a:r>
            <a:r>
              <a:rPr lang="zh-CN" altLang="en-US" sz="2000" smtClean="0">
                <a:solidFill>
                  <a:srgbClr val="18386B"/>
                </a:solidFill>
                <a:latin typeface="微软雅黑" pitchFamily="34" charset="-122"/>
                <a:ea typeface="微软雅黑" pitchFamily="34" charset="-122"/>
                <a:cs typeface="Times New Roman" pitchFamily="18" charset="0"/>
              </a:rPr>
              <a:t>，后</a:t>
            </a:r>
            <a:r>
              <a:rPr lang="en-US" altLang="en-US" sz="2000" smtClean="0">
                <a:solidFill>
                  <a:srgbClr val="18386B"/>
                </a:solidFill>
                <a:latin typeface="微软雅黑" pitchFamily="34" charset="-122"/>
                <a:ea typeface="微软雅黑" pitchFamily="34" charset="-122"/>
                <a:cs typeface="Times New Roman" pitchFamily="18" charset="0"/>
              </a:rPr>
              <a:t>T/2</a:t>
            </a:r>
            <a:r>
              <a:rPr lang="zh-CN" altLang="en-US" sz="2000" smtClean="0">
                <a:solidFill>
                  <a:srgbClr val="18386B"/>
                </a:solidFill>
                <a:latin typeface="微软雅黑" pitchFamily="34" charset="-122"/>
                <a:ea typeface="微软雅黑" pitchFamily="34" charset="-122"/>
                <a:cs typeface="Times New Roman" pitchFamily="18" charset="0"/>
              </a:rPr>
              <a:t>传送该比特的</a:t>
            </a:r>
            <a:r>
              <a:rPr lang="zh-CN" altLang="en-US" sz="2000" smtClean="0">
                <a:solidFill>
                  <a:srgbClr val="C00000"/>
                </a:solidFill>
                <a:latin typeface="Times New Roman" pitchFamily="18" charset="0"/>
                <a:ea typeface="微软雅黑" pitchFamily="34" charset="-122"/>
                <a:cs typeface="Times New Roman" pitchFamily="18" charset="0"/>
              </a:rPr>
              <a:t>原码</a:t>
            </a:r>
            <a:r>
              <a:rPr lang="zh-CN" altLang="en-US" sz="2000" smtClean="0">
                <a:solidFill>
                  <a:srgbClr val="18386B"/>
                </a:solidFill>
                <a:latin typeface="微软雅黑" pitchFamily="34" charset="-122"/>
                <a:ea typeface="微软雅黑" pitchFamily="34" charset="-122"/>
                <a:cs typeface="Times New Roman" pitchFamily="18" charset="0"/>
              </a:rPr>
              <a:t>；优点是：每个比特的中间有一次电平跳变，产生收发双方的同步信号，称为</a:t>
            </a:r>
            <a:r>
              <a:rPr lang="en-US" altLang="en-US" sz="2000" smtClean="0">
                <a:solidFill>
                  <a:srgbClr val="18386B"/>
                </a:solidFill>
                <a:latin typeface="微软雅黑" pitchFamily="34" charset="-122"/>
                <a:ea typeface="微软雅黑" pitchFamily="34" charset="-122"/>
                <a:cs typeface="Times New Roman" pitchFamily="18" charset="0"/>
              </a:rPr>
              <a:t>“</a:t>
            </a:r>
            <a:r>
              <a:rPr lang="zh-CN" altLang="en-US" sz="2000" smtClean="0">
                <a:solidFill>
                  <a:srgbClr val="C00000"/>
                </a:solidFill>
                <a:latin typeface="Times New Roman" pitchFamily="18" charset="0"/>
                <a:ea typeface="微软雅黑" pitchFamily="34" charset="-122"/>
                <a:cs typeface="Times New Roman" pitchFamily="18" charset="0"/>
              </a:rPr>
              <a:t>自含时钟编码</a:t>
            </a:r>
            <a:r>
              <a:rPr lang="en-US" altLang="en-US" sz="2000" smtClean="0">
                <a:solidFill>
                  <a:srgbClr val="18386B"/>
                </a:solidFill>
                <a:latin typeface="微软雅黑" pitchFamily="34" charset="-122"/>
                <a:ea typeface="微软雅黑" pitchFamily="34" charset="-122"/>
                <a:cs typeface="Times New Roman" pitchFamily="18" charset="0"/>
              </a:rPr>
              <a:t>”</a:t>
            </a:r>
            <a:r>
              <a:rPr lang="zh-CN" altLang="en-US" sz="2000" smtClean="0">
                <a:solidFill>
                  <a:srgbClr val="18386B"/>
                </a:solidFill>
                <a:latin typeface="微软雅黑" pitchFamily="34" charset="-122"/>
                <a:ea typeface="微软雅黑" pitchFamily="34" charset="-122"/>
                <a:cs typeface="Times New Roman" pitchFamily="18" charset="0"/>
              </a:rPr>
              <a:t>信号。</a:t>
            </a:r>
          </a:p>
          <a:p>
            <a:pPr>
              <a:lnSpc>
                <a:spcPct val="110000"/>
              </a:lnSpc>
            </a:pPr>
            <a:r>
              <a:rPr lang="zh-CN" altLang="en-US" sz="2000" smtClean="0">
                <a:solidFill>
                  <a:srgbClr val="C00000"/>
                </a:solidFill>
                <a:latin typeface="Times New Roman" pitchFamily="18" charset="0"/>
                <a:ea typeface="微软雅黑" pitchFamily="34" charset="-122"/>
                <a:cs typeface="Times New Roman" pitchFamily="18" charset="0"/>
              </a:rPr>
              <a:t>差分曼彻斯特编码</a:t>
            </a:r>
            <a:r>
              <a:rPr lang="zh-CN" altLang="en-US" sz="2000" smtClean="0">
                <a:solidFill>
                  <a:srgbClr val="18386B"/>
                </a:solidFill>
                <a:latin typeface="微软雅黑" pitchFamily="34" charset="-122"/>
                <a:ea typeface="微软雅黑" pitchFamily="34" charset="-122"/>
                <a:cs typeface="Times New Roman" pitchFamily="18" charset="0"/>
              </a:rPr>
              <a:t>区别：每比特的中间跳变仅做同步使用，每比特的值根据</a:t>
            </a:r>
            <a:r>
              <a:rPr lang="zh-CN" altLang="en-US" sz="2000" smtClean="0">
                <a:solidFill>
                  <a:srgbClr val="C00000"/>
                </a:solidFill>
                <a:latin typeface="Times New Roman" pitchFamily="18" charset="0"/>
                <a:ea typeface="微软雅黑" pitchFamily="34" charset="-122"/>
                <a:cs typeface="Times New Roman" pitchFamily="18" charset="0"/>
              </a:rPr>
              <a:t>开始边界是否跳变</a:t>
            </a:r>
            <a:r>
              <a:rPr lang="zh-CN" altLang="en-US" sz="2000" smtClean="0">
                <a:solidFill>
                  <a:srgbClr val="18386B"/>
                </a:solidFill>
                <a:latin typeface="微软雅黑" pitchFamily="34" charset="-122"/>
                <a:ea typeface="微软雅黑" pitchFamily="34" charset="-122"/>
                <a:cs typeface="Times New Roman" pitchFamily="18" charset="0"/>
              </a:rPr>
              <a:t>来决定。</a:t>
            </a:r>
          </a:p>
        </p:txBody>
      </p:sp>
      <p:graphicFrame>
        <p:nvGraphicFramePr>
          <p:cNvPr id="268293" name="Object 5"/>
          <p:cNvGraphicFramePr>
            <a:graphicFrameLocks noChangeAspect="1"/>
          </p:cNvGraphicFramePr>
          <p:nvPr/>
        </p:nvGraphicFramePr>
        <p:xfrm>
          <a:off x="539750" y="3517900"/>
          <a:ext cx="5545138" cy="1503363"/>
        </p:xfrm>
        <a:graphic>
          <a:graphicData uri="http://schemas.openxmlformats.org/presentationml/2006/ole">
            <mc:AlternateContent xmlns:mc="http://schemas.openxmlformats.org/markup-compatibility/2006">
              <mc:Choice xmlns:v="urn:schemas-microsoft-com:vml" Requires="v">
                <p:oleObj spid="_x0000_s268304" name="Visio" r:id="rId4" imgW="6230874" imgH="1688973" progId="Visio.Drawing.11">
                  <p:embed/>
                </p:oleObj>
              </mc:Choice>
              <mc:Fallback>
                <p:oleObj name="Visio" r:id="rId4" imgW="6230874" imgH="1688973" progId="Visio.Drawing.11">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3517900"/>
                        <a:ext cx="5545138" cy="150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9" name="标题 1"/>
          <p:cNvSpPr>
            <a:spLocks noGrp="1"/>
          </p:cNvSpPr>
          <p:nvPr>
            <p:ph type="title" idx="4294967295"/>
          </p:nvPr>
        </p:nvSpPr>
        <p:spPr>
          <a:xfrm>
            <a:off x="519113" y="635000"/>
            <a:ext cx="6429375" cy="857250"/>
          </a:xfrm>
        </p:spPr>
        <p:txBody>
          <a:bodyPr/>
          <a:lstStyle/>
          <a:p>
            <a:pPr algn="l"/>
            <a:r>
              <a:rPr lang="zh-CN" altLang="en-US" sz="2400" smtClean="0">
                <a:solidFill>
                  <a:srgbClr val="007D7A"/>
                </a:solidFill>
                <a:latin typeface="Times New Roman" pitchFamily="18" charset="0"/>
                <a:ea typeface="微软雅黑" pitchFamily="34" charset="-122"/>
                <a:cs typeface="Times New Roman" pitchFamily="18" charset="0"/>
              </a:rPr>
              <a:t>脉冲编码调制 </a:t>
            </a:r>
            <a:r>
              <a:rPr lang="en-US" altLang="zh-CN" sz="2400" smtClean="0">
                <a:solidFill>
                  <a:srgbClr val="007D7A"/>
                </a:solidFill>
                <a:latin typeface="Times New Roman" pitchFamily="18" charset="0"/>
                <a:ea typeface="微软雅黑" pitchFamily="34" charset="-122"/>
                <a:cs typeface="Times New Roman" pitchFamily="18" charset="0"/>
              </a:rPr>
              <a:t>(pulse code modulation, PCM)</a:t>
            </a:r>
            <a:endParaRPr lang="zh-CN" altLang="en-US" sz="2400" smtClean="0">
              <a:solidFill>
                <a:srgbClr val="007D7A"/>
              </a:solidFill>
              <a:latin typeface="Times New Roman" pitchFamily="18" charset="0"/>
              <a:ea typeface="微软雅黑" pitchFamily="34" charset="-122"/>
              <a:cs typeface="Times New Roman" pitchFamily="18" charset="0"/>
            </a:endParaRPr>
          </a:p>
        </p:txBody>
      </p:sp>
      <p:sp>
        <p:nvSpPr>
          <p:cNvPr id="228360" name="内容占位符 2"/>
          <p:cNvSpPr>
            <a:spLocks noGrp="1"/>
          </p:cNvSpPr>
          <p:nvPr>
            <p:ph idx="4294967295"/>
          </p:nvPr>
        </p:nvSpPr>
        <p:spPr>
          <a:xfrm>
            <a:off x="395288" y="1563688"/>
            <a:ext cx="6264275" cy="3313112"/>
          </a:xfrm>
        </p:spPr>
        <p:txBody>
          <a:bodyPr/>
          <a:lstStyle/>
          <a:p>
            <a:r>
              <a:rPr lang="en-US" altLang="zh-CN" sz="2000" smtClean="0">
                <a:solidFill>
                  <a:srgbClr val="18386B"/>
                </a:solidFill>
                <a:latin typeface="微软雅黑" pitchFamily="34" charset="-122"/>
                <a:ea typeface="微软雅黑" pitchFamily="34" charset="-122"/>
                <a:cs typeface="Times New Roman" pitchFamily="18" charset="0"/>
              </a:rPr>
              <a:t>PCM</a:t>
            </a:r>
            <a:r>
              <a:rPr lang="zh-CN" altLang="en-US" sz="2000" smtClean="0">
                <a:solidFill>
                  <a:srgbClr val="18386B"/>
                </a:solidFill>
                <a:latin typeface="微软雅黑" pitchFamily="34" charset="-122"/>
                <a:ea typeface="微软雅黑" pitchFamily="34" charset="-122"/>
                <a:cs typeface="Times New Roman" pitchFamily="18" charset="0"/>
              </a:rPr>
              <a:t>的工作原理示意图</a:t>
            </a:r>
          </a:p>
          <a:p>
            <a:endParaRPr lang="zh-CN" altLang="en-US" sz="2000" smtClean="0">
              <a:solidFill>
                <a:srgbClr val="18386B"/>
              </a:solidFill>
              <a:latin typeface="微软雅黑" pitchFamily="34" charset="-122"/>
              <a:ea typeface="微软雅黑" pitchFamily="34" charset="-122"/>
              <a:cs typeface="Times New Roman" pitchFamily="18" charset="0"/>
            </a:endParaRPr>
          </a:p>
          <a:p>
            <a:endParaRPr lang="zh-CN" altLang="en-US" sz="2000" smtClean="0">
              <a:solidFill>
                <a:srgbClr val="18386B"/>
              </a:solidFill>
              <a:latin typeface="微软雅黑" pitchFamily="34" charset="-122"/>
              <a:ea typeface="微软雅黑" pitchFamily="34" charset="-122"/>
              <a:cs typeface="Times New Roman" pitchFamily="18" charset="0"/>
            </a:endParaRPr>
          </a:p>
          <a:p>
            <a:endParaRPr lang="zh-CN" altLang="en-US" sz="2000" smtClean="0">
              <a:solidFill>
                <a:srgbClr val="18386B"/>
              </a:solidFill>
              <a:latin typeface="微软雅黑" pitchFamily="34" charset="-122"/>
              <a:ea typeface="微软雅黑" pitchFamily="34" charset="-122"/>
              <a:cs typeface="Times New Roman" pitchFamily="18" charset="0"/>
            </a:endParaRPr>
          </a:p>
          <a:p>
            <a:endParaRPr lang="zh-CN" altLang="en-US" sz="2000" smtClean="0">
              <a:solidFill>
                <a:srgbClr val="18386B"/>
              </a:solidFill>
              <a:latin typeface="微软雅黑" pitchFamily="34" charset="-122"/>
              <a:ea typeface="微软雅黑" pitchFamily="34" charset="-122"/>
              <a:cs typeface="Times New Roman" pitchFamily="18" charset="0"/>
            </a:endParaRPr>
          </a:p>
          <a:p>
            <a:endParaRPr lang="en-US" altLang="zh-CN" sz="1800" smtClean="0">
              <a:solidFill>
                <a:srgbClr val="18386B"/>
              </a:solidFill>
              <a:latin typeface="微软雅黑" pitchFamily="34" charset="-122"/>
              <a:ea typeface="微软雅黑" pitchFamily="34" charset="-122"/>
              <a:cs typeface="Times New Roman" pitchFamily="18" charset="0"/>
            </a:endParaRPr>
          </a:p>
          <a:p>
            <a:r>
              <a:rPr lang="en-US" altLang="zh-CN" sz="2000" smtClean="0">
                <a:solidFill>
                  <a:srgbClr val="18386B"/>
                </a:solidFill>
                <a:latin typeface="微软雅黑" pitchFamily="34" charset="-122"/>
                <a:ea typeface="微软雅黑" pitchFamily="34" charset="-122"/>
                <a:cs typeface="Times New Roman" pitchFamily="18" charset="0"/>
              </a:rPr>
              <a:t>PCM</a:t>
            </a:r>
            <a:r>
              <a:rPr lang="zh-CN" altLang="en-US" sz="2000" smtClean="0">
                <a:solidFill>
                  <a:srgbClr val="18386B"/>
                </a:solidFill>
                <a:latin typeface="微软雅黑" pitchFamily="34" charset="-122"/>
                <a:ea typeface="微软雅黑" pitchFamily="34" charset="-122"/>
                <a:cs typeface="Times New Roman" pitchFamily="18" charset="0"/>
              </a:rPr>
              <a:t>操作包括</a:t>
            </a:r>
            <a:r>
              <a:rPr lang="en-US" altLang="zh-CN" sz="2000" smtClean="0">
                <a:solidFill>
                  <a:srgbClr val="18386B"/>
                </a:solidFill>
                <a:latin typeface="微软雅黑" pitchFamily="34" charset="-122"/>
                <a:ea typeface="微软雅黑" pitchFamily="34" charset="-122"/>
                <a:cs typeface="Times New Roman" pitchFamily="18" charset="0"/>
              </a:rPr>
              <a:t>3</a:t>
            </a:r>
            <a:r>
              <a:rPr lang="zh-CN" altLang="en-US" sz="2000" smtClean="0">
                <a:solidFill>
                  <a:srgbClr val="18386B"/>
                </a:solidFill>
                <a:latin typeface="微软雅黑" pitchFamily="34" charset="-122"/>
                <a:ea typeface="微软雅黑" pitchFamily="34" charset="-122"/>
                <a:cs typeface="Times New Roman" pitchFamily="18" charset="0"/>
              </a:rPr>
              <a:t>个部分</a:t>
            </a:r>
            <a:r>
              <a:rPr lang="en-US" altLang="zh-CN" sz="2000" smtClean="0">
                <a:solidFill>
                  <a:srgbClr val="18386B"/>
                </a:solidFill>
                <a:latin typeface="微软雅黑" pitchFamily="34" charset="-122"/>
                <a:ea typeface="微软雅黑" pitchFamily="34" charset="-122"/>
                <a:cs typeface="Times New Roman" pitchFamily="18" charset="0"/>
              </a:rPr>
              <a:t>/</a:t>
            </a:r>
            <a:r>
              <a:rPr lang="zh-CN" altLang="en-US" sz="2000" smtClean="0">
                <a:solidFill>
                  <a:srgbClr val="18386B"/>
                </a:solidFill>
                <a:latin typeface="微软雅黑" pitchFamily="34" charset="-122"/>
                <a:ea typeface="微软雅黑" pitchFamily="34" charset="-122"/>
                <a:cs typeface="Times New Roman" pitchFamily="18" charset="0"/>
              </a:rPr>
              <a:t>步骤：</a:t>
            </a:r>
          </a:p>
          <a:p>
            <a:pPr lvl="1"/>
            <a:r>
              <a:rPr lang="zh-CN" altLang="en-US" smtClean="0">
                <a:solidFill>
                  <a:srgbClr val="C00000"/>
                </a:solidFill>
                <a:latin typeface="Times New Roman" pitchFamily="18" charset="0"/>
                <a:ea typeface="微软雅黑" pitchFamily="34" charset="-122"/>
                <a:cs typeface="Times New Roman" pitchFamily="18" charset="0"/>
              </a:rPr>
              <a:t>采样、量化与编码</a:t>
            </a:r>
            <a:r>
              <a:rPr lang="zh-CN" altLang="en-US" smtClean="0">
                <a:solidFill>
                  <a:srgbClr val="18386B"/>
                </a:solidFill>
                <a:latin typeface="微软雅黑" pitchFamily="34" charset="-122"/>
                <a:ea typeface="微软雅黑" pitchFamily="34" charset="-122"/>
                <a:cs typeface="Times New Roman" pitchFamily="18" charset="0"/>
              </a:rPr>
              <a:t>；</a:t>
            </a:r>
            <a:endParaRPr lang="en-US" altLang="zh-CN" smtClean="0">
              <a:solidFill>
                <a:srgbClr val="18386B"/>
              </a:solidFill>
              <a:latin typeface="微软雅黑" pitchFamily="34" charset="-122"/>
              <a:ea typeface="微软雅黑" pitchFamily="34" charset="-122"/>
              <a:cs typeface="Times New Roman" pitchFamily="18" charset="0"/>
            </a:endParaRPr>
          </a:p>
          <a:p>
            <a:endParaRPr lang="zh-CN" altLang="en-US" sz="2000" smtClean="0">
              <a:solidFill>
                <a:srgbClr val="18386B"/>
              </a:solidFill>
              <a:latin typeface="微软雅黑" pitchFamily="34" charset="-122"/>
              <a:ea typeface="微软雅黑" pitchFamily="34" charset="-122"/>
              <a:cs typeface="Times New Roman" pitchFamily="18" charset="0"/>
            </a:endParaRPr>
          </a:p>
        </p:txBody>
      </p:sp>
      <p:sp>
        <p:nvSpPr>
          <p:cNvPr id="22836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228358" name="Object 1"/>
          <p:cNvGraphicFramePr>
            <a:graphicFrameLocks noChangeAspect="1"/>
          </p:cNvGraphicFramePr>
          <p:nvPr/>
        </p:nvGraphicFramePr>
        <p:xfrm>
          <a:off x="900113" y="2138363"/>
          <a:ext cx="4648200" cy="1225550"/>
        </p:xfrm>
        <a:graphic>
          <a:graphicData uri="http://schemas.openxmlformats.org/presentationml/2006/ole">
            <mc:AlternateContent xmlns:mc="http://schemas.openxmlformats.org/markup-compatibility/2006">
              <mc:Choice xmlns:v="urn:schemas-microsoft-com:vml" Requires="v">
                <p:oleObj spid="_x0000_s228369" name="Visio" r:id="rId4" imgW="4812873" imgH="1474551" progId="Visio.Drawing.11">
                  <p:embed/>
                </p:oleObj>
              </mc:Choice>
              <mc:Fallback>
                <p:oleObj name="Visio" r:id="rId4" imgW="4812873" imgH="1474551"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2138363"/>
                        <a:ext cx="4648200" cy="1225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91" name="内容占位符 2"/>
          <p:cNvSpPr>
            <a:spLocks noGrp="1"/>
          </p:cNvSpPr>
          <p:nvPr>
            <p:ph idx="4294967295"/>
          </p:nvPr>
        </p:nvSpPr>
        <p:spPr>
          <a:xfrm>
            <a:off x="250825" y="844550"/>
            <a:ext cx="6048375" cy="3822700"/>
          </a:xfrm>
        </p:spPr>
        <p:txBody>
          <a:bodyPr/>
          <a:lstStyle/>
          <a:p>
            <a:pPr>
              <a:spcAft>
                <a:spcPct val="20000"/>
              </a:spcAft>
            </a:pPr>
            <a:r>
              <a:rPr lang="zh-CN" altLang="en-US" sz="2000" smtClean="0">
                <a:solidFill>
                  <a:srgbClr val="C00000"/>
                </a:solidFill>
                <a:latin typeface="Times New Roman" pitchFamily="18" charset="0"/>
                <a:ea typeface="微软雅黑" pitchFamily="34" charset="-122"/>
                <a:cs typeface="Times New Roman" pitchFamily="18" charset="0"/>
              </a:rPr>
              <a:t>采样</a:t>
            </a:r>
            <a:r>
              <a:rPr lang="zh-CN" altLang="en-US" sz="2000" smtClean="0">
                <a:solidFill>
                  <a:srgbClr val="18386B"/>
                </a:solidFill>
                <a:latin typeface="微软雅黑" pitchFamily="34" charset="-122"/>
                <a:ea typeface="微软雅黑" pitchFamily="34" charset="-122"/>
                <a:cs typeface="Times New Roman" pitchFamily="18" charset="0"/>
              </a:rPr>
              <a:t>是隔一定的时间间隔，将模拟信号的电平幅度取出作为样本，让其表示原来的信号；</a:t>
            </a:r>
          </a:p>
          <a:p>
            <a:pPr>
              <a:spcAft>
                <a:spcPct val="20000"/>
              </a:spcAft>
            </a:pPr>
            <a:r>
              <a:rPr lang="zh-CN" altLang="en-US" sz="2000" smtClean="0">
                <a:solidFill>
                  <a:srgbClr val="C00000"/>
                </a:solidFill>
                <a:latin typeface="Times New Roman" pitchFamily="18" charset="0"/>
                <a:ea typeface="微软雅黑" pitchFamily="34" charset="-122"/>
                <a:cs typeface="Times New Roman" pitchFamily="18" charset="0"/>
              </a:rPr>
              <a:t>量化</a:t>
            </a:r>
            <a:r>
              <a:rPr lang="zh-CN" altLang="en-US" sz="2000" smtClean="0">
                <a:solidFill>
                  <a:srgbClr val="18386B"/>
                </a:solidFill>
                <a:latin typeface="微软雅黑" pitchFamily="34" charset="-122"/>
                <a:ea typeface="微软雅黑" pitchFamily="34" charset="-122"/>
                <a:cs typeface="Times New Roman" pitchFamily="18" charset="0"/>
              </a:rPr>
              <a:t>是将样本幅度按量化级决定取值的过程；</a:t>
            </a:r>
            <a:endParaRPr lang="en-US" altLang="zh-CN" sz="2000" smtClean="0">
              <a:solidFill>
                <a:srgbClr val="18386B"/>
              </a:solidFill>
              <a:latin typeface="微软雅黑" pitchFamily="34" charset="-122"/>
              <a:ea typeface="微软雅黑" pitchFamily="34" charset="-122"/>
              <a:cs typeface="Times New Roman" pitchFamily="18" charset="0"/>
            </a:endParaRPr>
          </a:p>
          <a:p>
            <a:pPr>
              <a:spcAft>
                <a:spcPct val="20000"/>
              </a:spcAft>
            </a:pPr>
            <a:r>
              <a:rPr lang="zh-CN" altLang="en-US" sz="2000" smtClean="0">
                <a:solidFill>
                  <a:srgbClr val="C00000"/>
                </a:solidFill>
                <a:latin typeface="Times New Roman" pitchFamily="18" charset="0"/>
                <a:ea typeface="微软雅黑" pitchFamily="34" charset="-122"/>
                <a:cs typeface="Times New Roman" pitchFamily="18" charset="0"/>
              </a:rPr>
              <a:t>编码</a:t>
            </a:r>
            <a:r>
              <a:rPr lang="zh-CN" altLang="en-US" sz="2000" smtClean="0">
                <a:solidFill>
                  <a:srgbClr val="18386B"/>
                </a:solidFill>
                <a:latin typeface="微软雅黑" pitchFamily="34" charset="-122"/>
                <a:ea typeface="微软雅黑" pitchFamily="34" charset="-122"/>
                <a:cs typeface="Times New Roman" pitchFamily="18" charset="0"/>
              </a:rPr>
              <a:t>是用相应位数的二进制代码表示量化后的样本的量级；</a:t>
            </a:r>
          </a:p>
        </p:txBody>
      </p:sp>
      <p:graphicFrame>
        <p:nvGraphicFramePr>
          <p:cNvPr id="272389" name="Object 1"/>
          <p:cNvGraphicFramePr>
            <a:graphicFrameLocks noChangeAspect="1"/>
          </p:cNvGraphicFramePr>
          <p:nvPr/>
        </p:nvGraphicFramePr>
        <p:xfrm>
          <a:off x="107950" y="2716213"/>
          <a:ext cx="3168650" cy="2127250"/>
        </p:xfrm>
        <a:graphic>
          <a:graphicData uri="http://schemas.openxmlformats.org/presentationml/2006/ole">
            <mc:AlternateContent xmlns:mc="http://schemas.openxmlformats.org/markup-compatibility/2006">
              <mc:Choice xmlns:v="urn:schemas-microsoft-com:vml" Requires="v">
                <p:oleObj spid="_x0000_s272411" name="Visio" r:id="rId4" imgW="2694865" imgH="1722987" progId="Visio.Drawing.11">
                  <p:embed/>
                </p:oleObj>
              </mc:Choice>
              <mc:Fallback>
                <p:oleObj name="Visio" r:id="rId4" imgW="2694865" imgH="1722987"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2716213"/>
                        <a:ext cx="3168650" cy="212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2390" name="Object 6"/>
          <p:cNvGraphicFramePr>
            <a:graphicFrameLocks noChangeAspect="1"/>
          </p:cNvGraphicFramePr>
          <p:nvPr/>
        </p:nvGraphicFramePr>
        <p:xfrm>
          <a:off x="3276600" y="2771775"/>
          <a:ext cx="2663825" cy="2176463"/>
        </p:xfrm>
        <a:graphic>
          <a:graphicData uri="http://schemas.openxmlformats.org/presentationml/2006/ole">
            <mc:AlternateContent xmlns:mc="http://schemas.openxmlformats.org/markup-compatibility/2006">
              <mc:Choice xmlns:v="urn:schemas-microsoft-com:vml" Requires="v">
                <p:oleObj spid="_x0000_s272412" name="VISIO" r:id="rId6" imgW="2904480" imgH="4347720" progId="Visio.Drawing.11">
                  <p:embed/>
                </p:oleObj>
              </mc:Choice>
              <mc:Fallback>
                <p:oleObj name="VISIO" r:id="rId6" imgW="2904480" imgH="4347720" progId="Visio.Drawing.11">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t="45367"/>
                      <a:stretch>
                        <a:fillRect/>
                      </a:stretch>
                    </p:blipFill>
                    <p:spPr bwMode="auto">
                      <a:xfrm>
                        <a:off x="3276600" y="2771775"/>
                        <a:ext cx="2663825" cy="2176463"/>
                      </a:xfrm>
                      <a:prstGeom prst="rect">
                        <a:avLst/>
                      </a:prstGeom>
                      <a:noFill/>
                      <a:ln>
                        <a:noFill/>
                      </a:ln>
                      <a:effectLst/>
                      <a:extLst>
                        <a:ext uri="{909E8E84-426E-40DD-AFC4-6F175D3DCCD1}">
                          <a14:hiddenFill xmlns:a14="http://schemas.microsoft.com/office/drawing/2010/main">
                            <a:solidFill>
                              <a:srgbClr val="6699FF"/>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2"/>
          <p:cNvSpPr>
            <a:spLocks noGrp="1" noChangeArrowheads="1"/>
          </p:cNvSpPr>
          <p:nvPr>
            <p:ph type="body" idx="1"/>
          </p:nvPr>
        </p:nvSpPr>
        <p:spPr>
          <a:xfrm>
            <a:off x="646113" y="2716213"/>
            <a:ext cx="5942012" cy="2087562"/>
          </a:xfrm>
        </p:spPr>
        <p:txBody>
          <a:bodyPr/>
          <a:lstStyle/>
          <a:p>
            <a:pPr>
              <a:buFontTx/>
              <a:buNone/>
            </a:pPr>
            <a:r>
              <a:rPr lang="en-US" altLang="zh-CN" sz="2000" smtClean="0">
                <a:solidFill>
                  <a:srgbClr val="18386B"/>
                </a:solidFill>
                <a:latin typeface="微软雅黑" pitchFamily="34" charset="-122"/>
                <a:ea typeface="微软雅黑" pitchFamily="34" charset="-122"/>
                <a:cs typeface="Times New Roman" pitchFamily="18" charset="0"/>
              </a:rPr>
              <a:t>PCM</a:t>
            </a:r>
            <a:r>
              <a:rPr lang="zh-CN" altLang="en-US" sz="2000" smtClean="0">
                <a:solidFill>
                  <a:srgbClr val="18386B"/>
                </a:solidFill>
                <a:latin typeface="微软雅黑" pitchFamily="34" charset="-122"/>
                <a:ea typeface="微软雅黑" pitchFamily="34" charset="-122"/>
                <a:cs typeface="Times New Roman" pitchFamily="18" charset="0"/>
              </a:rPr>
              <a:t>用于数字语音系统：</a:t>
            </a:r>
          </a:p>
          <a:p>
            <a:r>
              <a:rPr lang="zh-CN" altLang="en-US" sz="2000" smtClean="0">
                <a:solidFill>
                  <a:srgbClr val="18386B"/>
                </a:solidFill>
                <a:latin typeface="微软雅黑" pitchFamily="34" charset="-122"/>
                <a:ea typeface="微软雅黑" pitchFamily="34" charset="-122"/>
                <a:cs typeface="Times New Roman" pitchFamily="18" charset="0"/>
              </a:rPr>
              <a:t>声音分为128个量化级；</a:t>
            </a:r>
          </a:p>
          <a:p>
            <a:r>
              <a:rPr lang="zh-CN" altLang="en-US" sz="2000" smtClean="0">
                <a:solidFill>
                  <a:srgbClr val="18386B"/>
                </a:solidFill>
                <a:latin typeface="微软雅黑" pitchFamily="34" charset="-122"/>
                <a:ea typeface="微软雅黑" pitchFamily="34" charset="-122"/>
                <a:cs typeface="Times New Roman" pitchFamily="18" charset="0"/>
              </a:rPr>
              <a:t>每个量化级采用7位二进制编码表示；</a:t>
            </a:r>
          </a:p>
          <a:p>
            <a:r>
              <a:rPr lang="zh-CN" altLang="en-US" sz="2000" smtClean="0">
                <a:solidFill>
                  <a:srgbClr val="18386B"/>
                </a:solidFill>
                <a:latin typeface="微软雅黑" pitchFamily="34" charset="-122"/>
                <a:ea typeface="微软雅黑" pitchFamily="34" charset="-122"/>
                <a:cs typeface="Times New Roman" pitchFamily="18" charset="0"/>
              </a:rPr>
              <a:t>采样速率为8000样本/秒；</a:t>
            </a:r>
          </a:p>
          <a:p>
            <a:r>
              <a:rPr lang="zh-CN" altLang="en-US" sz="2000" smtClean="0">
                <a:solidFill>
                  <a:srgbClr val="18386B"/>
                </a:solidFill>
                <a:latin typeface="微软雅黑" pitchFamily="34" charset="-122"/>
                <a:ea typeface="微软雅黑" pitchFamily="34" charset="-122"/>
                <a:cs typeface="Times New Roman" pitchFamily="18" charset="0"/>
              </a:rPr>
              <a:t>数据传输速率应达到7位×8000/秒 =56</a:t>
            </a:r>
            <a:r>
              <a:rPr lang="en-US" altLang="zh-CN" sz="2000" smtClean="0">
                <a:solidFill>
                  <a:srgbClr val="18386B"/>
                </a:solidFill>
                <a:latin typeface="微软雅黑" pitchFamily="34" charset="-122"/>
                <a:ea typeface="微软雅黑" pitchFamily="34" charset="-122"/>
                <a:cs typeface="Times New Roman" pitchFamily="18" charset="0"/>
              </a:rPr>
              <a:t>kb/s</a:t>
            </a:r>
            <a:r>
              <a:rPr lang="zh-CN" altLang="en-US" sz="2000" smtClean="0">
                <a:solidFill>
                  <a:srgbClr val="18386B"/>
                </a:solidFill>
                <a:latin typeface="微软雅黑" pitchFamily="34" charset="-122"/>
                <a:ea typeface="微软雅黑" pitchFamily="34" charset="-122"/>
                <a:cs typeface="Times New Roman" pitchFamily="18" charset="0"/>
              </a:rPr>
              <a:t>。</a:t>
            </a:r>
            <a:endParaRPr lang="zh-CN" altLang="en-US" sz="1500" smtClean="0">
              <a:latin typeface="楷体_GB2312" pitchFamily="49" charset="-122"/>
              <a:ea typeface="楷体_GB2312" pitchFamily="49" charset="-122"/>
              <a:cs typeface="Times New Roman" pitchFamily="18" charset="0"/>
            </a:endParaRPr>
          </a:p>
        </p:txBody>
      </p:sp>
      <p:grpSp>
        <p:nvGrpSpPr>
          <p:cNvPr id="317442" name="Group 3"/>
          <p:cNvGrpSpPr>
            <a:grpSpLocks/>
          </p:cNvGrpSpPr>
          <p:nvPr/>
        </p:nvGrpSpPr>
        <p:grpSpPr bwMode="auto">
          <a:xfrm>
            <a:off x="395288" y="1060450"/>
            <a:ext cx="5832475" cy="1316038"/>
            <a:chOff x="144" y="2412"/>
            <a:chExt cx="5208" cy="1546"/>
          </a:xfrm>
        </p:grpSpPr>
        <p:sp>
          <p:nvSpPr>
            <p:cNvPr id="317460" name="Line 4"/>
            <p:cNvSpPr>
              <a:spLocks noChangeShapeType="1"/>
            </p:cNvSpPr>
            <p:nvPr/>
          </p:nvSpPr>
          <p:spPr bwMode="auto">
            <a:xfrm>
              <a:off x="3612" y="3132"/>
              <a:ext cx="0" cy="756"/>
            </a:xfrm>
            <a:prstGeom prst="line">
              <a:avLst/>
            </a:prstGeom>
            <a:noFill/>
            <a:ln w="9525">
              <a:solidFill>
                <a:srgbClr val="6600CC"/>
              </a:solidFill>
              <a:round/>
              <a:headEnd/>
              <a:tailEnd/>
            </a:ln>
          </p:spPr>
          <p:txBody>
            <a:bodyPr wrap="none" anchor="ctr"/>
            <a:lstStyle/>
            <a:p>
              <a:endParaRPr lang="zh-CN" altLang="en-US"/>
            </a:p>
          </p:txBody>
        </p:sp>
        <p:grpSp>
          <p:nvGrpSpPr>
            <p:cNvPr id="317461" name="Group 5"/>
            <p:cNvGrpSpPr>
              <a:grpSpLocks/>
            </p:cNvGrpSpPr>
            <p:nvPr/>
          </p:nvGrpSpPr>
          <p:grpSpPr bwMode="auto">
            <a:xfrm>
              <a:off x="144" y="2412"/>
              <a:ext cx="5208" cy="1546"/>
              <a:chOff x="144" y="2412"/>
              <a:chExt cx="5208" cy="1546"/>
            </a:xfrm>
          </p:grpSpPr>
          <p:grpSp>
            <p:nvGrpSpPr>
              <p:cNvPr id="317462" name="Group 6"/>
              <p:cNvGrpSpPr>
                <a:grpSpLocks/>
              </p:cNvGrpSpPr>
              <p:nvPr/>
            </p:nvGrpSpPr>
            <p:grpSpPr bwMode="auto">
              <a:xfrm>
                <a:off x="144" y="2412"/>
                <a:ext cx="2388" cy="1546"/>
                <a:chOff x="372" y="2412"/>
                <a:chExt cx="2388" cy="1546"/>
              </a:xfrm>
            </p:grpSpPr>
            <p:sp>
              <p:nvSpPr>
                <p:cNvPr id="317475" name="Line 7"/>
                <p:cNvSpPr>
                  <a:spLocks noChangeShapeType="1"/>
                </p:cNvSpPr>
                <p:nvPr/>
              </p:nvSpPr>
              <p:spPr bwMode="auto">
                <a:xfrm flipV="1">
                  <a:off x="684" y="2412"/>
                  <a:ext cx="0" cy="1476"/>
                </a:xfrm>
                <a:prstGeom prst="line">
                  <a:avLst/>
                </a:prstGeom>
                <a:noFill/>
                <a:ln w="38100">
                  <a:solidFill>
                    <a:srgbClr val="6600CC"/>
                  </a:solidFill>
                  <a:round/>
                  <a:headEnd/>
                  <a:tailEnd type="triangle" w="med" len="med"/>
                </a:ln>
              </p:spPr>
              <p:txBody>
                <a:bodyPr wrap="none" anchor="ctr"/>
                <a:lstStyle/>
                <a:p>
                  <a:endParaRPr lang="zh-CN" altLang="en-US"/>
                </a:p>
              </p:txBody>
            </p:sp>
            <p:sp>
              <p:nvSpPr>
                <p:cNvPr id="317476" name="Line 8"/>
                <p:cNvSpPr>
                  <a:spLocks noChangeShapeType="1"/>
                </p:cNvSpPr>
                <p:nvPr/>
              </p:nvSpPr>
              <p:spPr bwMode="auto">
                <a:xfrm>
                  <a:off x="684" y="3888"/>
                  <a:ext cx="2064" cy="0"/>
                </a:xfrm>
                <a:prstGeom prst="line">
                  <a:avLst/>
                </a:prstGeom>
                <a:noFill/>
                <a:ln w="38100">
                  <a:solidFill>
                    <a:srgbClr val="6600CC"/>
                  </a:solidFill>
                  <a:round/>
                  <a:headEnd/>
                  <a:tailEnd type="triangle" w="med" len="med"/>
                </a:ln>
              </p:spPr>
              <p:txBody>
                <a:bodyPr wrap="none" anchor="ctr"/>
                <a:lstStyle/>
                <a:p>
                  <a:endParaRPr lang="zh-CN" altLang="en-US"/>
                </a:p>
              </p:txBody>
            </p:sp>
            <p:sp>
              <p:nvSpPr>
                <p:cNvPr id="317477" name="Line 9"/>
                <p:cNvSpPr>
                  <a:spLocks noChangeShapeType="1"/>
                </p:cNvSpPr>
                <p:nvPr/>
              </p:nvSpPr>
              <p:spPr bwMode="auto">
                <a:xfrm>
                  <a:off x="840" y="3084"/>
                  <a:ext cx="0" cy="804"/>
                </a:xfrm>
                <a:prstGeom prst="line">
                  <a:avLst/>
                </a:prstGeom>
                <a:noFill/>
                <a:ln w="9525">
                  <a:solidFill>
                    <a:srgbClr val="6600CC"/>
                  </a:solidFill>
                  <a:round/>
                  <a:headEnd/>
                  <a:tailEnd/>
                </a:ln>
              </p:spPr>
              <p:txBody>
                <a:bodyPr wrap="none" anchor="ctr"/>
                <a:lstStyle/>
                <a:p>
                  <a:endParaRPr lang="zh-CN" altLang="en-US"/>
                </a:p>
              </p:txBody>
            </p:sp>
            <p:sp>
              <p:nvSpPr>
                <p:cNvPr id="317478" name="Line 10"/>
                <p:cNvSpPr>
                  <a:spLocks noChangeShapeType="1"/>
                </p:cNvSpPr>
                <p:nvPr/>
              </p:nvSpPr>
              <p:spPr bwMode="auto">
                <a:xfrm>
                  <a:off x="1020" y="3132"/>
                  <a:ext cx="0" cy="756"/>
                </a:xfrm>
                <a:prstGeom prst="line">
                  <a:avLst/>
                </a:prstGeom>
                <a:noFill/>
                <a:ln w="9525">
                  <a:solidFill>
                    <a:srgbClr val="6600CC"/>
                  </a:solidFill>
                  <a:round/>
                  <a:headEnd/>
                  <a:tailEnd/>
                </a:ln>
              </p:spPr>
              <p:txBody>
                <a:bodyPr wrap="none" anchor="ctr"/>
                <a:lstStyle/>
                <a:p>
                  <a:endParaRPr lang="zh-CN" altLang="en-US"/>
                </a:p>
              </p:txBody>
            </p:sp>
            <p:sp>
              <p:nvSpPr>
                <p:cNvPr id="317479" name="Line 11"/>
                <p:cNvSpPr>
                  <a:spLocks noChangeShapeType="1"/>
                </p:cNvSpPr>
                <p:nvPr/>
              </p:nvSpPr>
              <p:spPr bwMode="auto">
                <a:xfrm>
                  <a:off x="1212" y="2940"/>
                  <a:ext cx="0" cy="948"/>
                </a:xfrm>
                <a:prstGeom prst="line">
                  <a:avLst/>
                </a:prstGeom>
                <a:noFill/>
                <a:ln w="9525">
                  <a:solidFill>
                    <a:srgbClr val="6600CC"/>
                  </a:solidFill>
                  <a:round/>
                  <a:headEnd/>
                  <a:tailEnd/>
                </a:ln>
              </p:spPr>
              <p:txBody>
                <a:bodyPr wrap="none" anchor="ctr"/>
                <a:lstStyle/>
                <a:p>
                  <a:endParaRPr lang="zh-CN" altLang="en-US"/>
                </a:p>
              </p:txBody>
            </p:sp>
            <p:sp>
              <p:nvSpPr>
                <p:cNvPr id="317480" name="Line 12"/>
                <p:cNvSpPr>
                  <a:spLocks noChangeShapeType="1"/>
                </p:cNvSpPr>
                <p:nvPr/>
              </p:nvSpPr>
              <p:spPr bwMode="auto">
                <a:xfrm>
                  <a:off x="1392" y="2700"/>
                  <a:ext cx="0" cy="1188"/>
                </a:xfrm>
                <a:prstGeom prst="line">
                  <a:avLst/>
                </a:prstGeom>
                <a:noFill/>
                <a:ln w="9525">
                  <a:solidFill>
                    <a:srgbClr val="6600CC"/>
                  </a:solidFill>
                  <a:round/>
                  <a:headEnd/>
                  <a:tailEnd/>
                </a:ln>
              </p:spPr>
              <p:txBody>
                <a:bodyPr wrap="none" anchor="ctr"/>
                <a:lstStyle/>
                <a:p>
                  <a:endParaRPr lang="zh-CN" altLang="en-US"/>
                </a:p>
              </p:txBody>
            </p:sp>
            <p:sp>
              <p:nvSpPr>
                <p:cNvPr id="317481" name="Line 13"/>
                <p:cNvSpPr>
                  <a:spLocks noChangeShapeType="1"/>
                </p:cNvSpPr>
                <p:nvPr/>
              </p:nvSpPr>
              <p:spPr bwMode="auto">
                <a:xfrm>
                  <a:off x="1752" y="2904"/>
                  <a:ext cx="0" cy="986"/>
                </a:xfrm>
                <a:prstGeom prst="line">
                  <a:avLst/>
                </a:prstGeom>
                <a:noFill/>
                <a:ln w="9525">
                  <a:solidFill>
                    <a:srgbClr val="6600CC"/>
                  </a:solidFill>
                  <a:round/>
                  <a:headEnd/>
                  <a:tailEnd/>
                </a:ln>
              </p:spPr>
              <p:txBody>
                <a:bodyPr wrap="none" anchor="ctr"/>
                <a:lstStyle/>
                <a:p>
                  <a:endParaRPr lang="zh-CN" altLang="en-US"/>
                </a:p>
              </p:txBody>
            </p:sp>
            <p:sp>
              <p:nvSpPr>
                <p:cNvPr id="317482" name="Line 14"/>
                <p:cNvSpPr>
                  <a:spLocks noChangeShapeType="1"/>
                </p:cNvSpPr>
                <p:nvPr/>
              </p:nvSpPr>
              <p:spPr bwMode="auto">
                <a:xfrm>
                  <a:off x="1572" y="2700"/>
                  <a:ext cx="0" cy="1188"/>
                </a:xfrm>
                <a:prstGeom prst="line">
                  <a:avLst/>
                </a:prstGeom>
                <a:noFill/>
                <a:ln w="9525">
                  <a:solidFill>
                    <a:srgbClr val="6600CC"/>
                  </a:solidFill>
                  <a:round/>
                  <a:headEnd/>
                  <a:tailEnd/>
                </a:ln>
              </p:spPr>
              <p:txBody>
                <a:bodyPr wrap="none" anchor="ctr"/>
                <a:lstStyle/>
                <a:p>
                  <a:endParaRPr lang="zh-CN" altLang="en-US"/>
                </a:p>
              </p:txBody>
            </p:sp>
            <p:sp>
              <p:nvSpPr>
                <p:cNvPr id="317483" name="Line 15"/>
                <p:cNvSpPr>
                  <a:spLocks noChangeShapeType="1"/>
                </p:cNvSpPr>
                <p:nvPr/>
              </p:nvSpPr>
              <p:spPr bwMode="auto">
                <a:xfrm>
                  <a:off x="1932" y="3086"/>
                  <a:ext cx="0" cy="804"/>
                </a:xfrm>
                <a:prstGeom prst="line">
                  <a:avLst/>
                </a:prstGeom>
                <a:noFill/>
                <a:ln w="9525">
                  <a:solidFill>
                    <a:srgbClr val="6600CC"/>
                  </a:solidFill>
                  <a:round/>
                  <a:headEnd/>
                  <a:tailEnd/>
                </a:ln>
              </p:spPr>
              <p:txBody>
                <a:bodyPr wrap="none" anchor="ctr"/>
                <a:lstStyle/>
                <a:p>
                  <a:endParaRPr lang="zh-CN" altLang="en-US"/>
                </a:p>
              </p:txBody>
            </p:sp>
            <p:sp>
              <p:nvSpPr>
                <p:cNvPr id="317484" name="Line 16"/>
                <p:cNvSpPr>
                  <a:spLocks noChangeShapeType="1"/>
                </p:cNvSpPr>
                <p:nvPr/>
              </p:nvSpPr>
              <p:spPr bwMode="auto">
                <a:xfrm>
                  <a:off x="2112" y="3014"/>
                  <a:ext cx="0" cy="876"/>
                </a:xfrm>
                <a:prstGeom prst="line">
                  <a:avLst/>
                </a:prstGeom>
                <a:noFill/>
                <a:ln w="9525">
                  <a:solidFill>
                    <a:srgbClr val="6600CC"/>
                  </a:solidFill>
                  <a:round/>
                  <a:headEnd/>
                  <a:tailEnd/>
                </a:ln>
              </p:spPr>
              <p:txBody>
                <a:bodyPr wrap="none" anchor="ctr"/>
                <a:lstStyle/>
                <a:p>
                  <a:endParaRPr lang="zh-CN" altLang="en-US"/>
                </a:p>
              </p:txBody>
            </p:sp>
            <p:sp>
              <p:nvSpPr>
                <p:cNvPr id="317485" name="Freeform 17"/>
                <p:cNvSpPr>
                  <a:spLocks/>
                </p:cNvSpPr>
                <p:nvPr/>
              </p:nvSpPr>
              <p:spPr bwMode="auto">
                <a:xfrm>
                  <a:off x="684" y="2656"/>
                  <a:ext cx="1800" cy="512"/>
                </a:xfrm>
                <a:custGeom>
                  <a:avLst/>
                  <a:gdLst>
                    <a:gd name="T0" fmla="*/ 0 w 1800"/>
                    <a:gd name="T1" fmla="*/ 380 h 512"/>
                    <a:gd name="T2" fmla="*/ 156 w 1800"/>
                    <a:gd name="T3" fmla="*/ 428 h 512"/>
                    <a:gd name="T4" fmla="*/ 336 w 1800"/>
                    <a:gd name="T5" fmla="*/ 488 h 512"/>
                    <a:gd name="T6" fmla="*/ 516 w 1800"/>
                    <a:gd name="T7" fmla="*/ 284 h 512"/>
                    <a:gd name="T8" fmla="*/ 696 w 1800"/>
                    <a:gd name="T9" fmla="*/ 44 h 512"/>
                    <a:gd name="T10" fmla="*/ 888 w 1800"/>
                    <a:gd name="T11" fmla="*/ 32 h 512"/>
                    <a:gd name="T12" fmla="*/ 1056 w 1800"/>
                    <a:gd name="T13" fmla="*/ 236 h 512"/>
                    <a:gd name="T14" fmla="*/ 1236 w 1800"/>
                    <a:gd name="T15" fmla="*/ 440 h 512"/>
                    <a:gd name="T16" fmla="*/ 1428 w 1800"/>
                    <a:gd name="T17" fmla="*/ 368 h 512"/>
                    <a:gd name="T18" fmla="*/ 1668 w 1800"/>
                    <a:gd name="T19" fmla="*/ 164 h 512"/>
                    <a:gd name="T20" fmla="*/ 1800 w 1800"/>
                    <a:gd name="T21" fmla="*/ 128 h 5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00"/>
                    <a:gd name="T34" fmla="*/ 0 h 512"/>
                    <a:gd name="T35" fmla="*/ 1800 w 1800"/>
                    <a:gd name="T36" fmla="*/ 512 h 5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00" h="512">
                      <a:moveTo>
                        <a:pt x="0" y="380"/>
                      </a:moveTo>
                      <a:cubicBezTo>
                        <a:pt x="50" y="395"/>
                        <a:pt x="100" y="410"/>
                        <a:pt x="156" y="428"/>
                      </a:cubicBezTo>
                      <a:cubicBezTo>
                        <a:pt x="212" y="446"/>
                        <a:pt x="276" y="512"/>
                        <a:pt x="336" y="488"/>
                      </a:cubicBezTo>
                      <a:cubicBezTo>
                        <a:pt x="396" y="464"/>
                        <a:pt x="456" y="358"/>
                        <a:pt x="516" y="284"/>
                      </a:cubicBezTo>
                      <a:cubicBezTo>
                        <a:pt x="576" y="210"/>
                        <a:pt x="634" y="86"/>
                        <a:pt x="696" y="44"/>
                      </a:cubicBezTo>
                      <a:cubicBezTo>
                        <a:pt x="758" y="2"/>
                        <a:pt x="828" y="0"/>
                        <a:pt x="888" y="32"/>
                      </a:cubicBezTo>
                      <a:cubicBezTo>
                        <a:pt x="948" y="64"/>
                        <a:pt x="998" y="168"/>
                        <a:pt x="1056" y="236"/>
                      </a:cubicBezTo>
                      <a:cubicBezTo>
                        <a:pt x="1114" y="304"/>
                        <a:pt x="1174" y="418"/>
                        <a:pt x="1236" y="440"/>
                      </a:cubicBezTo>
                      <a:cubicBezTo>
                        <a:pt x="1298" y="462"/>
                        <a:pt x="1356" y="414"/>
                        <a:pt x="1428" y="368"/>
                      </a:cubicBezTo>
                      <a:cubicBezTo>
                        <a:pt x="1500" y="322"/>
                        <a:pt x="1606" y="204"/>
                        <a:pt x="1668" y="164"/>
                      </a:cubicBezTo>
                      <a:cubicBezTo>
                        <a:pt x="1730" y="124"/>
                        <a:pt x="1765" y="126"/>
                        <a:pt x="1800" y="128"/>
                      </a:cubicBezTo>
                    </a:path>
                  </a:pathLst>
                </a:custGeom>
                <a:noFill/>
                <a:ln w="38100" cap="flat" cmpd="sng">
                  <a:solidFill>
                    <a:srgbClr val="6600CC"/>
                  </a:solidFill>
                  <a:prstDash val="solid"/>
                  <a:round/>
                  <a:headEnd/>
                  <a:tailEnd/>
                </a:ln>
              </p:spPr>
              <p:txBody>
                <a:bodyPr wrap="none" anchor="ctr"/>
                <a:lstStyle/>
                <a:p>
                  <a:endParaRPr lang="zh-CN" altLang="en-US"/>
                </a:p>
              </p:txBody>
            </p:sp>
            <p:sp>
              <p:nvSpPr>
                <p:cNvPr id="317486" name="Text Box 18"/>
                <p:cNvSpPr txBox="1">
                  <a:spLocks noChangeArrowheads="1"/>
                </p:cNvSpPr>
                <p:nvPr/>
              </p:nvSpPr>
              <p:spPr bwMode="auto">
                <a:xfrm>
                  <a:off x="2448" y="3527"/>
                  <a:ext cx="312" cy="431"/>
                </a:xfrm>
                <a:prstGeom prst="rect">
                  <a:avLst/>
                </a:prstGeom>
                <a:noFill/>
                <a:ln w="9525">
                  <a:noFill/>
                  <a:miter lim="800000"/>
                  <a:headEnd/>
                  <a:tailEnd/>
                </a:ln>
              </p:spPr>
              <p:txBody>
                <a:bodyPr>
                  <a:spAutoFit/>
                </a:bodyPr>
                <a:lstStyle/>
                <a:p>
                  <a:pPr algn="ctr">
                    <a:spcBef>
                      <a:spcPct val="50000"/>
                    </a:spcBef>
                  </a:pPr>
                  <a:r>
                    <a:rPr kumimoji="1" lang="en-US" altLang="zh-CN" sz="1800" b="0" u="none">
                      <a:solidFill>
                        <a:srgbClr val="CC0000"/>
                      </a:solidFill>
                      <a:ea typeface="黑体" pitchFamily="2" charset="-122"/>
                    </a:rPr>
                    <a:t>t</a:t>
                  </a:r>
                </a:p>
              </p:txBody>
            </p:sp>
            <p:sp>
              <p:nvSpPr>
                <p:cNvPr id="317487" name="Text Box 19"/>
                <p:cNvSpPr txBox="1">
                  <a:spLocks noChangeArrowheads="1"/>
                </p:cNvSpPr>
                <p:nvPr/>
              </p:nvSpPr>
              <p:spPr bwMode="auto">
                <a:xfrm>
                  <a:off x="372" y="2423"/>
                  <a:ext cx="240" cy="466"/>
                </a:xfrm>
                <a:prstGeom prst="rect">
                  <a:avLst/>
                </a:prstGeom>
                <a:noFill/>
                <a:ln w="9525">
                  <a:noFill/>
                  <a:miter lim="800000"/>
                  <a:headEnd/>
                  <a:tailEnd/>
                </a:ln>
              </p:spPr>
              <p:txBody>
                <a:bodyPr>
                  <a:spAutoFit/>
                </a:bodyPr>
                <a:lstStyle/>
                <a:p>
                  <a:pPr algn="ctr">
                    <a:spcBef>
                      <a:spcPct val="50000"/>
                    </a:spcBef>
                  </a:pPr>
                  <a:r>
                    <a:rPr kumimoji="1" lang="en-US" altLang="zh-CN" sz="2000" b="0" u="none">
                      <a:solidFill>
                        <a:srgbClr val="CC0000"/>
                      </a:solidFill>
                      <a:ea typeface="黑体" pitchFamily="2" charset="-122"/>
                    </a:rPr>
                    <a:t>v</a:t>
                  </a:r>
                </a:p>
              </p:txBody>
            </p:sp>
          </p:grpSp>
          <p:grpSp>
            <p:nvGrpSpPr>
              <p:cNvPr id="317463" name="Group 20"/>
              <p:cNvGrpSpPr>
                <a:grpSpLocks/>
              </p:cNvGrpSpPr>
              <p:nvPr/>
            </p:nvGrpSpPr>
            <p:grpSpPr bwMode="auto">
              <a:xfrm>
                <a:off x="2964" y="2412"/>
                <a:ext cx="2388" cy="1546"/>
                <a:chOff x="2964" y="2412"/>
                <a:chExt cx="2388" cy="1546"/>
              </a:xfrm>
            </p:grpSpPr>
            <p:sp>
              <p:nvSpPr>
                <p:cNvPr id="317464" name="Line 21"/>
                <p:cNvSpPr>
                  <a:spLocks noChangeShapeType="1"/>
                </p:cNvSpPr>
                <p:nvPr/>
              </p:nvSpPr>
              <p:spPr bwMode="auto">
                <a:xfrm flipV="1">
                  <a:off x="3276" y="2412"/>
                  <a:ext cx="0" cy="1476"/>
                </a:xfrm>
                <a:prstGeom prst="line">
                  <a:avLst/>
                </a:prstGeom>
                <a:noFill/>
                <a:ln w="38100">
                  <a:solidFill>
                    <a:srgbClr val="6600CC"/>
                  </a:solidFill>
                  <a:round/>
                  <a:headEnd/>
                  <a:tailEnd type="triangle" w="med" len="med"/>
                </a:ln>
              </p:spPr>
              <p:txBody>
                <a:bodyPr wrap="none" anchor="ctr"/>
                <a:lstStyle/>
                <a:p>
                  <a:endParaRPr lang="zh-CN" altLang="en-US"/>
                </a:p>
              </p:txBody>
            </p:sp>
            <p:sp>
              <p:nvSpPr>
                <p:cNvPr id="317465" name="Line 22"/>
                <p:cNvSpPr>
                  <a:spLocks noChangeShapeType="1"/>
                </p:cNvSpPr>
                <p:nvPr/>
              </p:nvSpPr>
              <p:spPr bwMode="auto">
                <a:xfrm>
                  <a:off x="3276" y="3888"/>
                  <a:ext cx="2064" cy="0"/>
                </a:xfrm>
                <a:prstGeom prst="line">
                  <a:avLst/>
                </a:prstGeom>
                <a:noFill/>
                <a:ln w="38100">
                  <a:solidFill>
                    <a:srgbClr val="6600CC"/>
                  </a:solidFill>
                  <a:round/>
                  <a:headEnd/>
                  <a:tailEnd type="triangle" w="med" len="med"/>
                </a:ln>
              </p:spPr>
              <p:txBody>
                <a:bodyPr wrap="none" anchor="ctr"/>
                <a:lstStyle/>
                <a:p>
                  <a:endParaRPr lang="zh-CN" altLang="en-US"/>
                </a:p>
              </p:txBody>
            </p:sp>
            <p:sp>
              <p:nvSpPr>
                <p:cNvPr id="317466" name="Line 23"/>
                <p:cNvSpPr>
                  <a:spLocks noChangeShapeType="1"/>
                </p:cNvSpPr>
                <p:nvPr/>
              </p:nvSpPr>
              <p:spPr bwMode="auto">
                <a:xfrm>
                  <a:off x="3432" y="3084"/>
                  <a:ext cx="0" cy="804"/>
                </a:xfrm>
                <a:prstGeom prst="line">
                  <a:avLst/>
                </a:prstGeom>
                <a:noFill/>
                <a:ln w="9525">
                  <a:solidFill>
                    <a:srgbClr val="6600CC"/>
                  </a:solidFill>
                  <a:round/>
                  <a:headEnd/>
                  <a:tailEnd/>
                </a:ln>
              </p:spPr>
              <p:txBody>
                <a:bodyPr wrap="none" anchor="ctr"/>
                <a:lstStyle/>
                <a:p>
                  <a:endParaRPr lang="zh-CN" altLang="en-US"/>
                </a:p>
              </p:txBody>
            </p:sp>
            <p:sp>
              <p:nvSpPr>
                <p:cNvPr id="317467" name="Line 24"/>
                <p:cNvSpPr>
                  <a:spLocks noChangeShapeType="1"/>
                </p:cNvSpPr>
                <p:nvPr/>
              </p:nvSpPr>
              <p:spPr bwMode="auto">
                <a:xfrm>
                  <a:off x="3804" y="2940"/>
                  <a:ext cx="0" cy="948"/>
                </a:xfrm>
                <a:prstGeom prst="line">
                  <a:avLst/>
                </a:prstGeom>
                <a:noFill/>
                <a:ln w="9525">
                  <a:solidFill>
                    <a:srgbClr val="6600CC"/>
                  </a:solidFill>
                  <a:round/>
                  <a:headEnd/>
                  <a:tailEnd/>
                </a:ln>
              </p:spPr>
              <p:txBody>
                <a:bodyPr wrap="none" anchor="ctr"/>
                <a:lstStyle/>
                <a:p>
                  <a:endParaRPr lang="zh-CN" altLang="en-US"/>
                </a:p>
              </p:txBody>
            </p:sp>
            <p:sp>
              <p:nvSpPr>
                <p:cNvPr id="317468" name="Line 25"/>
                <p:cNvSpPr>
                  <a:spLocks noChangeShapeType="1"/>
                </p:cNvSpPr>
                <p:nvPr/>
              </p:nvSpPr>
              <p:spPr bwMode="auto">
                <a:xfrm>
                  <a:off x="3984" y="2700"/>
                  <a:ext cx="0" cy="1188"/>
                </a:xfrm>
                <a:prstGeom prst="line">
                  <a:avLst/>
                </a:prstGeom>
                <a:noFill/>
                <a:ln w="9525">
                  <a:solidFill>
                    <a:srgbClr val="6600CC"/>
                  </a:solidFill>
                  <a:round/>
                  <a:headEnd/>
                  <a:tailEnd/>
                </a:ln>
              </p:spPr>
              <p:txBody>
                <a:bodyPr wrap="none" anchor="ctr"/>
                <a:lstStyle/>
                <a:p>
                  <a:endParaRPr lang="zh-CN" altLang="en-US"/>
                </a:p>
              </p:txBody>
            </p:sp>
            <p:sp>
              <p:nvSpPr>
                <p:cNvPr id="317469" name="Line 26"/>
                <p:cNvSpPr>
                  <a:spLocks noChangeShapeType="1"/>
                </p:cNvSpPr>
                <p:nvPr/>
              </p:nvSpPr>
              <p:spPr bwMode="auto">
                <a:xfrm>
                  <a:off x="4344" y="2904"/>
                  <a:ext cx="0" cy="986"/>
                </a:xfrm>
                <a:prstGeom prst="line">
                  <a:avLst/>
                </a:prstGeom>
                <a:noFill/>
                <a:ln w="9525">
                  <a:solidFill>
                    <a:srgbClr val="6600CC"/>
                  </a:solidFill>
                  <a:round/>
                  <a:headEnd/>
                  <a:tailEnd/>
                </a:ln>
              </p:spPr>
              <p:txBody>
                <a:bodyPr wrap="none" anchor="ctr"/>
                <a:lstStyle/>
                <a:p>
                  <a:endParaRPr lang="zh-CN" altLang="en-US"/>
                </a:p>
              </p:txBody>
            </p:sp>
            <p:sp>
              <p:nvSpPr>
                <p:cNvPr id="317470" name="Line 27"/>
                <p:cNvSpPr>
                  <a:spLocks noChangeShapeType="1"/>
                </p:cNvSpPr>
                <p:nvPr/>
              </p:nvSpPr>
              <p:spPr bwMode="auto">
                <a:xfrm>
                  <a:off x="4164" y="2700"/>
                  <a:ext cx="0" cy="1188"/>
                </a:xfrm>
                <a:prstGeom prst="line">
                  <a:avLst/>
                </a:prstGeom>
                <a:noFill/>
                <a:ln w="9525">
                  <a:solidFill>
                    <a:srgbClr val="6600CC"/>
                  </a:solidFill>
                  <a:round/>
                  <a:headEnd/>
                  <a:tailEnd/>
                </a:ln>
              </p:spPr>
              <p:txBody>
                <a:bodyPr wrap="none" anchor="ctr"/>
                <a:lstStyle/>
                <a:p>
                  <a:endParaRPr lang="zh-CN" altLang="en-US"/>
                </a:p>
              </p:txBody>
            </p:sp>
            <p:sp>
              <p:nvSpPr>
                <p:cNvPr id="317471" name="Line 28"/>
                <p:cNvSpPr>
                  <a:spLocks noChangeShapeType="1"/>
                </p:cNvSpPr>
                <p:nvPr/>
              </p:nvSpPr>
              <p:spPr bwMode="auto">
                <a:xfrm>
                  <a:off x="4524" y="3086"/>
                  <a:ext cx="0" cy="804"/>
                </a:xfrm>
                <a:prstGeom prst="line">
                  <a:avLst/>
                </a:prstGeom>
                <a:noFill/>
                <a:ln w="9525">
                  <a:solidFill>
                    <a:srgbClr val="6600CC"/>
                  </a:solidFill>
                  <a:round/>
                  <a:headEnd/>
                  <a:tailEnd/>
                </a:ln>
              </p:spPr>
              <p:txBody>
                <a:bodyPr wrap="none" anchor="ctr"/>
                <a:lstStyle/>
                <a:p>
                  <a:endParaRPr lang="zh-CN" altLang="en-US"/>
                </a:p>
              </p:txBody>
            </p:sp>
            <p:sp>
              <p:nvSpPr>
                <p:cNvPr id="317472" name="Line 29"/>
                <p:cNvSpPr>
                  <a:spLocks noChangeShapeType="1"/>
                </p:cNvSpPr>
                <p:nvPr/>
              </p:nvSpPr>
              <p:spPr bwMode="auto">
                <a:xfrm>
                  <a:off x="4704" y="3014"/>
                  <a:ext cx="0" cy="876"/>
                </a:xfrm>
                <a:prstGeom prst="line">
                  <a:avLst/>
                </a:prstGeom>
                <a:noFill/>
                <a:ln w="9525">
                  <a:solidFill>
                    <a:srgbClr val="6600CC"/>
                  </a:solidFill>
                  <a:round/>
                  <a:headEnd/>
                  <a:tailEnd/>
                </a:ln>
              </p:spPr>
              <p:txBody>
                <a:bodyPr wrap="none" anchor="ctr"/>
                <a:lstStyle/>
                <a:p>
                  <a:endParaRPr lang="zh-CN" altLang="en-US"/>
                </a:p>
              </p:txBody>
            </p:sp>
            <p:sp>
              <p:nvSpPr>
                <p:cNvPr id="317473" name="Text Box 30"/>
                <p:cNvSpPr txBox="1">
                  <a:spLocks noChangeArrowheads="1"/>
                </p:cNvSpPr>
                <p:nvPr/>
              </p:nvSpPr>
              <p:spPr bwMode="auto">
                <a:xfrm>
                  <a:off x="5040" y="3527"/>
                  <a:ext cx="312" cy="431"/>
                </a:xfrm>
                <a:prstGeom prst="rect">
                  <a:avLst/>
                </a:prstGeom>
                <a:noFill/>
                <a:ln w="9525">
                  <a:noFill/>
                  <a:miter lim="800000"/>
                  <a:headEnd/>
                  <a:tailEnd/>
                </a:ln>
              </p:spPr>
              <p:txBody>
                <a:bodyPr>
                  <a:spAutoFit/>
                </a:bodyPr>
                <a:lstStyle/>
                <a:p>
                  <a:pPr algn="ctr">
                    <a:spcBef>
                      <a:spcPct val="50000"/>
                    </a:spcBef>
                  </a:pPr>
                  <a:r>
                    <a:rPr kumimoji="1" lang="en-US" altLang="zh-CN" sz="1800" b="0" u="none">
                      <a:solidFill>
                        <a:srgbClr val="CC0000"/>
                      </a:solidFill>
                      <a:ea typeface="黑体" pitchFamily="2" charset="-122"/>
                    </a:rPr>
                    <a:t>t</a:t>
                  </a:r>
                </a:p>
              </p:txBody>
            </p:sp>
            <p:sp>
              <p:nvSpPr>
                <p:cNvPr id="317474" name="Text Box 31"/>
                <p:cNvSpPr txBox="1">
                  <a:spLocks noChangeArrowheads="1"/>
                </p:cNvSpPr>
                <p:nvPr/>
              </p:nvSpPr>
              <p:spPr bwMode="auto">
                <a:xfrm>
                  <a:off x="2964" y="2423"/>
                  <a:ext cx="240" cy="466"/>
                </a:xfrm>
                <a:prstGeom prst="rect">
                  <a:avLst/>
                </a:prstGeom>
                <a:noFill/>
                <a:ln w="9525">
                  <a:noFill/>
                  <a:miter lim="800000"/>
                  <a:headEnd/>
                  <a:tailEnd/>
                </a:ln>
              </p:spPr>
              <p:txBody>
                <a:bodyPr>
                  <a:spAutoFit/>
                </a:bodyPr>
                <a:lstStyle/>
                <a:p>
                  <a:pPr algn="ctr">
                    <a:spcBef>
                      <a:spcPct val="50000"/>
                    </a:spcBef>
                  </a:pPr>
                  <a:r>
                    <a:rPr kumimoji="1" lang="en-US" altLang="zh-CN" sz="2000" b="0" u="none">
                      <a:solidFill>
                        <a:srgbClr val="CC0000"/>
                      </a:solidFill>
                      <a:ea typeface="黑体" pitchFamily="2" charset="-122"/>
                    </a:rPr>
                    <a:t>v</a:t>
                  </a:r>
                </a:p>
              </p:txBody>
            </p:sp>
          </p:grpSp>
        </p:grpSp>
      </p:grpSp>
      <p:grpSp>
        <p:nvGrpSpPr>
          <p:cNvPr id="317443" name="Group 48"/>
          <p:cNvGrpSpPr>
            <a:grpSpLocks/>
          </p:cNvGrpSpPr>
          <p:nvPr/>
        </p:nvGrpSpPr>
        <p:grpSpPr bwMode="auto">
          <a:xfrm flipH="1">
            <a:off x="3898900" y="1185863"/>
            <a:ext cx="71438" cy="1111250"/>
            <a:chOff x="2562" y="500"/>
            <a:chExt cx="156" cy="868"/>
          </a:xfrm>
        </p:grpSpPr>
        <p:sp>
          <p:nvSpPr>
            <p:cNvPr id="317446" name="Line 32"/>
            <p:cNvSpPr>
              <a:spLocks noChangeShapeType="1"/>
            </p:cNvSpPr>
            <p:nvPr/>
          </p:nvSpPr>
          <p:spPr bwMode="auto">
            <a:xfrm>
              <a:off x="2562" y="500"/>
              <a:ext cx="156" cy="0"/>
            </a:xfrm>
            <a:prstGeom prst="line">
              <a:avLst/>
            </a:prstGeom>
            <a:noFill/>
            <a:ln w="9525">
              <a:solidFill>
                <a:schemeClr val="tx1"/>
              </a:solidFill>
              <a:round/>
              <a:headEnd/>
              <a:tailEnd/>
            </a:ln>
          </p:spPr>
          <p:txBody>
            <a:bodyPr wrap="none" anchor="ctr"/>
            <a:lstStyle/>
            <a:p>
              <a:endParaRPr lang="zh-CN" altLang="en-US"/>
            </a:p>
          </p:txBody>
        </p:sp>
        <p:sp>
          <p:nvSpPr>
            <p:cNvPr id="317447" name="Line 33"/>
            <p:cNvSpPr>
              <a:spLocks noChangeShapeType="1"/>
            </p:cNvSpPr>
            <p:nvPr/>
          </p:nvSpPr>
          <p:spPr bwMode="auto">
            <a:xfrm>
              <a:off x="2562" y="572"/>
              <a:ext cx="156" cy="0"/>
            </a:xfrm>
            <a:prstGeom prst="line">
              <a:avLst/>
            </a:prstGeom>
            <a:noFill/>
            <a:ln w="9525">
              <a:solidFill>
                <a:schemeClr val="tx1"/>
              </a:solidFill>
              <a:round/>
              <a:headEnd/>
              <a:tailEnd/>
            </a:ln>
          </p:spPr>
          <p:txBody>
            <a:bodyPr wrap="none" anchor="ctr"/>
            <a:lstStyle/>
            <a:p>
              <a:endParaRPr lang="zh-CN" altLang="en-US"/>
            </a:p>
          </p:txBody>
        </p:sp>
        <p:sp>
          <p:nvSpPr>
            <p:cNvPr id="317448" name="Line 34"/>
            <p:cNvSpPr>
              <a:spLocks noChangeShapeType="1"/>
            </p:cNvSpPr>
            <p:nvPr/>
          </p:nvSpPr>
          <p:spPr bwMode="auto">
            <a:xfrm>
              <a:off x="2562" y="644"/>
              <a:ext cx="156" cy="0"/>
            </a:xfrm>
            <a:prstGeom prst="line">
              <a:avLst/>
            </a:prstGeom>
            <a:noFill/>
            <a:ln w="9525">
              <a:solidFill>
                <a:schemeClr val="tx1"/>
              </a:solidFill>
              <a:round/>
              <a:headEnd/>
              <a:tailEnd/>
            </a:ln>
          </p:spPr>
          <p:txBody>
            <a:bodyPr wrap="none" anchor="ctr"/>
            <a:lstStyle/>
            <a:p>
              <a:endParaRPr lang="zh-CN" altLang="en-US"/>
            </a:p>
          </p:txBody>
        </p:sp>
        <p:sp>
          <p:nvSpPr>
            <p:cNvPr id="317449" name="Line 35"/>
            <p:cNvSpPr>
              <a:spLocks noChangeShapeType="1"/>
            </p:cNvSpPr>
            <p:nvPr/>
          </p:nvSpPr>
          <p:spPr bwMode="auto">
            <a:xfrm>
              <a:off x="2562" y="716"/>
              <a:ext cx="156" cy="0"/>
            </a:xfrm>
            <a:prstGeom prst="line">
              <a:avLst/>
            </a:prstGeom>
            <a:noFill/>
            <a:ln w="9525">
              <a:solidFill>
                <a:schemeClr val="tx1"/>
              </a:solidFill>
              <a:round/>
              <a:headEnd/>
              <a:tailEnd/>
            </a:ln>
          </p:spPr>
          <p:txBody>
            <a:bodyPr wrap="none" anchor="ctr"/>
            <a:lstStyle/>
            <a:p>
              <a:endParaRPr lang="zh-CN" altLang="en-US"/>
            </a:p>
          </p:txBody>
        </p:sp>
        <p:sp>
          <p:nvSpPr>
            <p:cNvPr id="317450" name="Line 36"/>
            <p:cNvSpPr>
              <a:spLocks noChangeShapeType="1"/>
            </p:cNvSpPr>
            <p:nvPr/>
          </p:nvSpPr>
          <p:spPr bwMode="auto">
            <a:xfrm>
              <a:off x="2562" y="788"/>
              <a:ext cx="156" cy="0"/>
            </a:xfrm>
            <a:prstGeom prst="line">
              <a:avLst/>
            </a:prstGeom>
            <a:noFill/>
            <a:ln w="9525">
              <a:solidFill>
                <a:schemeClr val="tx1"/>
              </a:solidFill>
              <a:round/>
              <a:headEnd/>
              <a:tailEnd/>
            </a:ln>
          </p:spPr>
          <p:txBody>
            <a:bodyPr wrap="none" anchor="ctr"/>
            <a:lstStyle/>
            <a:p>
              <a:endParaRPr lang="zh-CN" altLang="en-US"/>
            </a:p>
          </p:txBody>
        </p:sp>
        <p:sp>
          <p:nvSpPr>
            <p:cNvPr id="317451" name="Line 37"/>
            <p:cNvSpPr>
              <a:spLocks noChangeShapeType="1"/>
            </p:cNvSpPr>
            <p:nvPr/>
          </p:nvSpPr>
          <p:spPr bwMode="auto">
            <a:xfrm>
              <a:off x="2562" y="861"/>
              <a:ext cx="156" cy="0"/>
            </a:xfrm>
            <a:prstGeom prst="line">
              <a:avLst/>
            </a:prstGeom>
            <a:noFill/>
            <a:ln w="9525">
              <a:solidFill>
                <a:schemeClr val="tx1"/>
              </a:solidFill>
              <a:round/>
              <a:headEnd/>
              <a:tailEnd/>
            </a:ln>
          </p:spPr>
          <p:txBody>
            <a:bodyPr wrap="none" anchor="ctr"/>
            <a:lstStyle/>
            <a:p>
              <a:endParaRPr lang="zh-CN" altLang="en-US"/>
            </a:p>
          </p:txBody>
        </p:sp>
        <p:sp>
          <p:nvSpPr>
            <p:cNvPr id="317452" name="Line 38"/>
            <p:cNvSpPr>
              <a:spLocks noChangeShapeType="1"/>
            </p:cNvSpPr>
            <p:nvPr/>
          </p:nvSpPr>
          <p:spPr bwMode="auto">
            <a:xfrm>
              <a:off x="2562" y="933"/>
              <a:ext cx="156" cy="0"/>
            </a:xfrm>
            <a:prstGeom prst="line">
              <a:avLst/>
            </a:prstGeom>
            <a:noFill/>
            <a:ln w="9525">
              <a:solidFill>
                <a:schemeClr val="tx1"/>
              </a:solidFill>
              <a:round/>
              <a:headEnd/>
              <a:tailEnd/>
            </a:ln>
          </p:spPr>
          <p:txBody>
            <a:bodyPr wrap="none" anchor="ctr"/>
            <a:lstStyle/>
            <a:p>
              <a:endParaRPr lang="zh-CN" altLang="en-US"/>
            </a:p>
          </p:txBody>
        </p:sp>
        <p:sp>
          <p:nvSpPr>
            <p:cNvPr id="317453" name="Line 39"/>
            <p:cNvSpPr>
              <a:spLocks noChangeShapeType="1"/>
            </p:cNvSpPr>
            <p:nvPr/>
          </p:nvSpPr>
          <p:spPr bwMode="auto">
            <a:xfrm>
              <a:off x="2562" y="1059"/>
              <a:ext cx="156" cy="0"/>
            </a:xfrm>
            <a:prstGeom prst="line">
              <a:avLst/>
            </a:prstGeom>
            <a:noFill/>
            <a:ln w="9525">
              <a:solidFill>
                <a:schemeClr val="tx1"/>
              </a:solidFill>
              <a:round/>
              <a:headEnd/>
              <a:tailEnd/>
            </a:ln>
          </p:spPr>
          <p:txBody>
            <a:bodyPr wrap="none" anchor="ctr"/>
            <a:lstStyle/>
            <a:p>
              <a:endParaRPr lang="zh-CN" altLang="en-US"/>
            </a:p>
          </p:txBody>
        </p:sp>
        <p:sp>
          <p:nvSpPr>
            <p:cNvPr id="317454" name="Line 40"/>
            <p:cNvSpPr>
              <a:spLocks noChangeShapeType="1"/>
            </p:cNvSpPr>
            <p:nvPr/>
          </p:nvSpPr>
          <p:spPr bwMode="auto">
            <a:xfrm>
              <a:off x="2562" y="990"/>
              <a:ext cx="156" cy="0"/>
            </a:xfrm>
            <a:prstGeom prst="line">
              <a:avLst/>
            </a:prstGeom>
            <a:noFill/>
            <a:ln w="9525">
              <a:solidFill>
                <a:schemeClr val="tx1"/>
              </a:solidFill>
              <a:round/>
              <a:headEnd/>
              <a:tailEnd/>
            </a:ln>
          </p:spPr>
          <p:txBody>
            <a:bodyPr wrap="none" anchor="ctr"/>
            <a:lstStyle/>
            <a:p>
              <a:endParaRPr lang="zh-CN" altLang="en-US"/>
            </a:p>
          </p:txBody>
        </p:sp>
        <p:sp>
          <p:nvSpPr>
            <p:cNvPr id="317455" name="Line 41"/>
            <p:cNvSpPr>
              <a:spLocks noChangeShapeType="1"/>
            </p:cNvSpPr>
            <p:nvPr/>
          </p:nvSpPr>
          <p:spPr bwMode="auto">
            <a:xfrm>
              <a:off x="2562" y="1182"/>
              <a:ext cx="156" cy="0"/>
            </a:xfrm>
            <a:prstGeom prst="line">
              <a:avLst/>
            </a:prstGeom>
            <a:noFill/>
            <a:ln w="9525">
              <a:solidFill>
                <a:schemeClr val="tx1"/>
              </a:solidFill>
              <a:round/>
              <a:headEnd/>
              <a:tailEnd/>
            </a:ln>
          </p:spPr>
          <p:txBody>
            <a:bodyPr wrap="none" anchor="ctr"/>
            <a:lstStyle/>
            <a:p>
              <a:endParaRPr lang="zh-CN" altLang="en-US"/>
            </a:p>
          </p:txBody>
        </p:sp>
        <p:sp>
          <p:nvSpPr>
            <p:cNvPr id="317456" name="Line 42"/>
            <p:cNvSpPr>
              <a:spLocks noChangeShapeType="1"/>
            </p:cNvSpPr>
            <p:nvPr/>
          </p:nvSpPr>
          <p:spPr bwMode="auto">
            <a:xfrm>
              <a:off x="2562" y="1122"/>
              <a:ext cx="156" cy="0"/>
            </a:xfrm>
            <a:prstGeom prst="line">
              <a:avLst/>
            </a:prstGeom>
            <a:noFill/>
            <a:ln w="9525">
              <a:solidFill>
                <a:schemeClr val="tx1"/>
              </a:solidFill>
              <a:round/>
              <a:headEnd/>
              <a:tailEnd/>
            </a:ln>
          </p:spPr>
          <p:txBody>
            <a:bodyPr wrap="none" anchor="ctr"/>
            <a:lstStyle/>
            <a:p>
              <a:endParaRPr lang="zh-CN" altLang="en-US"/>
            </a:p>
          </p:txBody>
        </p:sp>
        <p:sp>
          <p:nvSpPr>
            <p:cNvPr id="317457" name="Line 43"/>
            <p:cNvSpPr>
              <a:spLocks noChangeShapeType="1"/>
            </p:cNvSpPr>
            <p:nvPr/>
          </p:nvSpPr>
          <p:spPr bwMode="auto">
            <a:xfrm>
              <a:off x="2562" y="1311"/>
              <a:ext cx="156" cy="0"/>
            </a:xfrm>
            <a:prstGeom prst="line">
              <a:avLst/>
            </a:prstGeom>
            <a:noFill/>
            <a:ln w="9525">
              <a:solidFill>
                <a:schemeClr val="tx1"/>
              </a:solidFill>
              <a:round/>
              <a:headEnd/>
              <a:tailEnd/>
            </a:ln>
          </p:spPr>
          <p:txBody>
            <a:bodyPr wrap="none" anchor="ctr"/>
            <a:lstStyle/>
            <a:p>
              <a:endParaRPr lang="zh-CN" altLang="en-US"/>
            </a:p>
          </p:txBody>
        </p:sp>
        <p:sp>
          <p:nvSpPr>
            <p:cNvPr id="317458" name="Line 44"/>
            <p:cNvSpPr>
              <a:spLocks noChangeShapeType="1"/>
            </p:cNvSpPr>
            <p:nvPr/>
          </p:nvSpPr>
          <p:spPr bwMode="auto">
            <a:xfrm>
              <a:off x="2562" y="1242"/>
              <a:ext cx="156" cy="0"/>
            </a:xfrm>
            <a:prstGeom prst="line">
              <a:avLst/>
            </a:prstGeom>
            <a:noFill/>
            <a:ln w="9525">
              <a:solidFill>
                <a:schemeClr val="tx1"/>
              </a:solidFill>
              <a:round/>
              <a:headEnd/>
              <a:tailEnd/>
            </a:ln>
          </p:spPr>
          <p:txBody>
            <a:bodyPr wrap="none" anchor="ctr"/>
            <a:lstStyle/>
            <a:p>
              <a:endParaRPr lang="zh-CN" altLang="en-US"/>
            </a:p>
          </p:txBody>
        </p:sp>
        <p:sp>
          <p:nvSpPr>
            <p:cNvPr id="317459" name="Line 45"/>
            <p:cNvSpPr>
              <a:spLocks noChangeShapeType="1"/>
            </p:cNvSpPr>
            <p:nvPr/>
          </p:nvSpPr>
          <p:spPr bwMode="auto">
            <a:xfrm>
              <a:off x="2562" y="1368"/>
              <a:ext cx="156" cy="0"/>
            </a:xfrm>
            <a:prstGeom prst="line">
              <a:avLst/>
            </a:prstGeom>
            <a:noFill/>
            <a:ln w="9525">
              <a:solidFill>
                <a:schemeClr val="tx1"/>
              </a:solidFill>
              <a:round/>
              <a:headEnd/>
              <a:tailEnd/>
            </a:ln>
          </p:spPr>
          <p:txBody>
            <a:bodyPr wrap="none" anchor="ctr"/>
            <a:lstStyle/>
            <a:p>
              <a:endParaRPr lang="zh-CN" altLang="en-US"/>
            </a:p>
          </p:txBody>
        </p:sp>
      </p:grpSp>
      <p:sp>
        <p:nvSpPr>
          <p:cNvPr id="317444" name="Text Box 46"/>
          <p:cNvSpPr txBox="1">
            <a:spLocks noChangeArrowheads="1"/>
          </p:cNvSpPr>
          <p:nvPr/>
        </p:nvSpPr>
        <p:spPr bwMode="auto">
          <a:xfrm>
            <a:off x="4052888" y="1131888"/>
            <a:ext cx="1181100" cy="344487"/>
          </a:xfrm>
          <a:prstGeom prst="rect">
            <a:avLst/>
          </a:prstGeom>
          <a:noFill/>
          <a:ln w="9525">
            <a:noFill/>
            <a:miter lim="800000"/>
            <a:headEnd/>
            <a:tailEnd/>
          </a:ln>
        </p:spPr>
        <p:txBody>
          <a:bodyPr>
            <a:spAutoFit/>
          </a:bodyPr>
          <a:lstStyle/>
          <a:p>
            <a:pPr algn="ctr">
              <a:spcBef>
                <a:spcPct val="50000"/>
              </a:spcBef>
            </a:pPr>
            <a:endParaRPr kumimoji="1" lang="zh-CN" altLang="en-US" sz="2400" b="0" u="none">
              <a:solidFill>
                <a:schemeClr val="tx1"/>
              </a:solidFill>
              <a:ea typeface="黑体" pitchFamily="2" charset="-122"/>
            </a:endParaRPr>
          </a:p>
        </p:txBody>
      </p:sp>
      <p:sp>
        <p:nvSpPr>
          <p:cNvPr id="317445" name="Text Box 47"/>
          <p:cNvSpPr txBox="1">
            <a:spLocks noChangeArrowheads="1"/>
          </p:cNvSpPr>
          <p:nvPr/>
        </p:nvSpPr>
        <p:spPr bwMode="auto">
          <a:xfrm>
            <a:off x="2692400" y="1636713"/>
            <a:ext cx="1447800" cy="336550"/>
          </a:xfrm>
          <a:prstGeom prst="rect">
            <a:avLst/>
          </a:prstGeom>
          <a:noFill/>
          <a:ln w="9525">
            <a:noFill/>
            <a:miter lim="800000"/>
            <a:headEnd/>
            <a:tailEnd/>
          </a:ln>
        </p:spPr>
        <p:txBody>
          <a:bodyPr>
            <a:spAutoFit/>
          </a:bodyPr>
          <a:lstStyle/>
          <a:p>
            <a:pPr algn="ctr">
              <a:spcBef>
                <a:spcPct val="50000"/>
              </a:spcBef>
            </a:pPr>
            <a:r>
              <a:rPr kumimoji="1" lang="zh-CN" altLang="en-US" sz="1600" b="0" u="none">
                <a:solidFill>
                  <a:schemeClr val="hlink"/>
                </a:solidFill>
                <a:ea typeface="黑体" pitchFamily="2" charset="-122"/>
              </a:rPr>
              <a:t>量化等级</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标题 1"/>
          <p:cNvSpPr>
            <a:spLocks noGrp="1"/>
          </p:cNvSpPr>
          <p:nvPr>
            <p:ph type="title" idx="4294967295"/>
          </p:nvPr>
        </p:nvSpPr>
        <p:spPr>
          <a:xfrm>
            <a:off x="519113" y="706438"/>
            <a:ext cx="6429375" cy="641350"/>
          </a:xfrm>
        </p:spPr>
        <p:txBody>
          <a:bodyPr/>
          <a:lstStyle/>
          <a:p>
            <a:pPr algn="l"/>
            <a:r>
              <a:rPr lang="zh-CN" altLang="en-US" sz="2400" smtClean="0">
                <a:solidFill>
                  <a:srgbClr val="007D7A"/>
                </a:solidFill>
                <a:latin typeface="Times New Roman" pitchFamily="18" charset="0"/>
                <a:ea typeface="微软雅黑" pitchFamily="34" charset="-122"/>
                <a:cs typeface="Times New Roman" pitchFamily="18" charset="0"/>
              </a:rPr>
              <a:t>三、数据通信系统结构与通信方式</a:t>
            </a:r>
          </a:p>
        </p:txBody>
      </p:sp>
      <p:sp>
        <p:nvSpPr>
          <p:cNvPr id="319490" name="内容占位符 2"/>
          <p:cNvSpPr>
            <a:spLocks noGrp="1"/>
          </p:cNvSpPr>
          <p:nvPr>
            <p:ph idx="4294967295"/>
          </p:nvPr>
        </p:nvSpPr>
        <p:spPr>
          <a:xfrm>
            <a:off x="539750" y="1492250"/>
            <a:ext cx="2947988" cy="585788"/>
          </a:xfrm>
        </p:spPr>
        <p:txBody>
          <a:bodyPr/>
          <a:lstStyle/>
          <a:p>
            <a:pPr marL="176213" indent="-176213">
              <a:tabLst>
                <a:tab pos="176213" algn="l"/>
              </a:tabLst>
            </a:pPr>
            <a:r>
              <a:rPr lang="zh-CN" altLang="en-US" sz="2000" smtClean="0">
                <a:solidFill>
                  <a:srgbClr val="1A3868"/>
                </a:solidFill>
                <a:latin typeface="Times New Roman" pitchFamily="18" charset="0"/>
                <a:ea typeface="微软雅黑" pitchFamily="34" charset="-122"/>
                <a:cs typeface="Times New Roman" pitchFamily="18" charset="0"/>
              </a:rPr>
              <a:t>数据通信系统的结构</a:t>
            </a:r>
          </a:p>
        </p:txBody>
      </p:sp>
      <p:sp>
        <p:nvSpPr>
          <p:cNvPr id="31949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pic>
        <p:nvPicPr>
          <p:cNvPr id="319492" name="Picture 7"/>
          <p:cNvPicPr>
            <a:picLocks noChangeAspect="1" noChangeArrowheads="1"/>
          </p:cNvPicPr>
          <p:nvPr/>
        </p:nvPicPr>
        <p:blipFill>
          <a:blip r:embed="rId3"/>
          <a:srcRect/>
          <a:stretch>
            <a:fillRect/>
          </a:stretch>
        </p:blipFill>
        <p:spPr bwMode="auto">
          <a:xfrm>
            <a:off x="107950" y="2165350"/>
            <a:ext cx="6337300" cy="20637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6" name="标题 1"/>
          <p:cNvSpPr>
            <a:spLocks noGrp="1"/>
          </p:cNvSpPr>
          <p:nvPr>
            <p:ph type="title" idx="4294967295"/>
          </p:nvPr>
        </p:nvSpPr>
        <p:spPr>
          <a:xfrm>
            <a:off x="395288" y="635000"/>
            <a:ext cx="7772400" cy="857250"/>
          </a:xfrm>
        </p:spPr>
        <p:txBody>
          <a:bodyPr/>
          <a:lstStyle/>
          <a:p>
            <a:pPr algn="l"/>
            <a:r>
              <a:rPr lang="zh-CN" altLang="en-US" sz="2400" smtClean="0">
                <a:solidFill>
                  <a:srgbClr val="007D7A"/>
                </a:solidFill>
                <a:latin typeface="Times New Roman" pitchFamily="18" charset="0"/>
                <a:ea typeface="微软雅黑" pitchFamily="34" charset="-122"/>
                <a:cs typeface="Times New Roman" pitchFamily="18" charset="0"/>
              </a:rPr>
              <a:t>数据通信方式</a:t>
            </a:r>
          </a:p>
        </p:txBody>
      </p:sp>
      <p:sp>
        <p:nvSpPr>
          <p:cNvPr id="276487" name="内容占位符 2"/>
          <p:cNvSpPr>
            <a:spLocks noGrp="1"/>
          </p:cNvSpPr>
          <p:nvPr>
            <p:ph idx="4294967295"/>
          </p:nvPr>
        </p:nvSpPr>
        <p:spPr>
          <a:xfrm>
            <a:off x="395288" y="2428875"/>
            <a:ext cx="1223962" cy="677863"/>
          </a:xfrm>
        </p:spPr>
        <p:txBody>
          <a:bodyPr/>
          <a:lstStyle/>
          <a:p>
            <a:pPr algn="ctr">
              <a:buFontTx/>
              <a:buNone/>
            </a:pPr>
            <a:r>
              <a:rPr lang="zh-CN" altLang="en-US" sz="2000" dirty="0" smtClean="0">
                <a:solidFill>
                  <a:srgbClr val="1A3868"/>
                </a:solidFill>
                <a:latin typeface="Times New Roman" pitchFamily="18" charset="0"/>
                <a:ea typeface="微软雅黑" pitchFamily="34" charset="-122"/>
                <a:cs typeface="Times New Roman" pitchFamily="18" charset="0"/>
              </a:rPr>
              <a:t>串行通信</a:t>
            </a:r>
          </a:p>
          <a:p>
            <a:pPr algn="ctr">
              <a:buFontTx/>
              <a:buNone/>
            </a:pPr>
            <a:r>
              <a:rPr lang="zh-CN" altLang="en-US" sz="2000" dirty="0">
                <a:solidFill>
                  <a:srgbClr val="1A3868"/>
                </a:solidFill>
                <a:latin typeface="Times New Roman" pitchFamily="18" charset="0"/>
                <a:ea typeface="微软雅黑" pitchFamily="34" charset="-122"/>
                <a:cs typeface="Times New Roman" pitchFamily="18" charset="0"/>
              </a:rPr>
              <a:t>或</a:t>
            </a:r>
            <a:endParaRPr lang="zh-CN" altLang="en-US" sz="2000" dirty="0" smtClean="0">
              <a:solidFill>
                <a:srgbClr val="1A3868"/>
              </a:solidFill>
              <a:latin typeface="Times New Roman" pitchFamily="18" charset="0"/>
              <a:ea typeface="微软雅黑" pitchFamily="34" charset="-122"/>
              <a:cs typeface="Times New Roman" pitchFamily="18" charset="0"/>
            </a:endParaRPr>
          </a:p>
          <a:p>
            <a:pPr algn="ctr">
              <a:buFontTx/>
              <a:buNone/>
            </a:pPr>
            <a:r>
              <a:rPr lang="zh-CN" altLang="en-US" sz="2000" dirty="0" smtClean="0">
                <a:solidFill>
                  <a:srgbClr val="1A3868"/>
                </a:solidFill>
                <a:latin typeface="Times New Roman" pitchFamily="18" charset="0"/>
                <a:ea typeface="微软雅黑" pitchFamily="34" charset="-122"/>
                <a:cs typeface="Times New Roman" pitchFamily="18" charset="0"/>
              </a:rPr>
              <a:t>并行通信</a:t>
            </a:r>
          </a:p>
        </p:txBody>
      </p:sp>
      <p:graphicFrame>
        <p:nvGraphicFramePr>
          <p:cNvPr id="276485" name="Object 5"/>
          <p:cNvGraphicFramePr>
            <a:graphicFrameLocks noChangeAspect="1"/>
          </p:cNvGraphicFramePr>
          <p:nvPr/>
        </p:nvGraphicFramePr>
        <p:xfrm>
          <a:off x="2057400" y="1403350"/>
          <a:ext cx="3235325" cy="3617913"/>
        </p:xfrm>
        <a:graphic>
          <a:graphicData uri="http://schemas.openxmlformats.org/presentationml/2006/ole">
            <mc:AlternateContent xmlns:mc="http://schemas.openxmlformats.org/markup-compatibility/2006">
              <mc:Choice xmlns:v="urn:schemas-microsoft-com:vml" Requires="v">
                <p:oleObj spid="_x0000_s276497" name="Visio" r:id="rId4" imgW="2561463" imgH="3447288" progId="Visio.Drawing.11">
                  <p:embed/>
                </p:oleObj>
              </mc:Choice>
              <mc:Fallback>
                <p:oleObj name="Visio" r:id="rId4" imgW="2561463" imgH="3447288"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403350"/>
                        <a:ext cx="3235325" cy="3617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22" name="标题 1"/>
          <p:cNvSpPr>
            <a:spLocks noGrp="1"/>
          </p:cNvSpPr>
          <p:nvPr>
            <p:ph type="title" idx="4294967295"/>
          </p:nvPr>
        </p:nvSpPr>
        <p:spPr>
          <a:xfrm>
            <a:off x="395288" y="635000"/>
            <a:ext cx="7772400" cy="857250"/>
          </a:xfrm>
        </p:spPr>
        <p:txBody>
          <a:bodyPr/>
          <a:lstStyle/>
          <a:p>
            <a:pPr algn="l"/>
            <a:r>
              <a:rPr lang="zh-CN" altLang="en-US" sz="2400" smtClean="0">
                <a:solidFill>
                  <a:srgbClr val="007D7A"/>
                </a:solidFill>
                <a:latin typeface="Times New Roman" pitchFamily="18" charset="0"/>
                <a:ea typeface="微软雅黑" pitchFamily="34" charset="-122"/>
                <a:cs typeface="Times New Roman" pitchFamily="18" charset="0"/>
              </a:rPr>
              <a:t>数据通信方式</a:t>
            </a:r>
          </a:p>
        </p:txBody>
      </p:sp>
      <p:sp>
        <p:nvSpPr>
          <p:cNvPr id="316423" name="内容占位符 2"/>
          <p:cNvSpPr>
            <a:spLocks noGrp="1"/>
          </p:cNvSpPr>
          <p:nvPr>
            <p:ph idx="4294967295"/>
          </p:nvPr>
        </p:nvSpPr>
        <p:spPr>
          <a:xfrm>
            <a:off x="107950" y="2428875"/>
            <a:ext cx="1800225" cy="677863"/>
          </a:xfrm>
        </p:spPr>
        <p:txBody>
          <a:bodyPr/>
          <a:lstStyle/>
          <a:p>
            <a:pPr marL="0" indent="0" algn="ctr" eaLnBrk="1" hangingPunct="1">
              <a:buFontTx/>
              <a:buNone/>
            </a:pPr>
            <a:r>
              <a:rPr lang="zh-CN" altLang="en-US" sz="2000" smtClean="0">
                <a:solidFill>
                  <a:srgbClr val="1A3868"/>
                </a:solidFill>
                <a:latin typeface="Times New Roman" pitchFamily="18" charset="0"/>
                <a:ea typeface="微软雅黑" pitchFamily="34" charset="-122"/>
                <a:cs typeface="Times New Roman" pitchFamily="18" charset="0"/>
              </a:rPr>
              <a:t>单工、半双工与全双工通信</a:t>
            </a:r>
          </a:p>
        </p:txBody>
      </p:sp>
      <p:graphicFrame>
        <p:nvGraphicFramePr>
          <p:cNvPr id="316421" name="Object 5"/>
          <p:cNvGraphicFramePr>
            <a:graphicFrameLocks noChangeAspect="1"/>
          </p:cNvGraphicFramePr>
          <p:nvPr/>
        </p:nvGraphicFramePr>
        <p:xfrm>
          <a:off x="2124075" y="1563688"/>
          <a:ext cx="3455988" cy="3441700"/>
        </p:xfrm>
        <a:graphic>
          <a:graphicData uri="http://schemas.openxmlformats.org/presentationml/2006/ole">
            <mc:AlternateContent xmlns:mc="http://schemas.openxmlformats.org/markup-compatibility/2006">
              <mc:Choice xmlns:v="urn:schemas-microsoft-com:vml" Requires="v">
                <p:oleObj spid="_x0000_s316432" name="Visio" r:id="rId4" imgW="2790063" imgH="2618613" progId="Visio.Drawing.11">
                  <p:embed/>
                </p:oleObj>
              </mc:Choice>
              <mc:Fallback>
                <p:oleObj name="Visio" r:id="rId4" imgW="2790063" imgH="2618613"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1563688"/>
                        <a:ext cx="3455988" cy="344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2"/>
          <p:cNvSpPr>
            <a:spLocks noChangeArrowheads="1"/>
          </p:cNvSpPr>
          <p:nvPr/>
        </p:nvSpPr>
        <p:spPr bwMode="auto">
          <a:xfrm>
            <a:off x="214313" y="1876425"/>
            <a:ext cx="5726112" cy="1169988"/>
          </a:xfrm>
          <a:prstGeom prst="rect">
            <a:avLst/>
          </a:prstGeom>
          <a:noFill/>
          <a:ln w="9525">
            <a:noFill/>
            <a:miter lim="800000"/>
            <a:headEnd/>
            <a:tailEnd/>
          </a:ln>
        </p:spPr>
        <p:txBody>
          <a:bodyPr>
            <a:spAutoFit/>
          </a:bodyPr>
          <a:lstStyle/>
          <a:p>
            <a:pPr algn="ctr"/>
            <a:r>
              <a:rPr lang="zh-CN" altLang="en-US" u="none">
                <a:solidFill>
                  <a:srgbClr val="194D19"/>
                </a:solidFill>
                <a:latin typeface="华文新魏" pitchFamily="2" charset="-122"/>
              </a:rPr>
              <a:t>第八章 物理层与</a:t>
            </a:r>
            <a:r>
              <a:rPr lang="zh-CN" altLang="en-US" u="none">
                <a:solidFill>
                  <a:srgbClr val="194D19"/>
                </a:solidFill>
              </a:rPr>
              <a:t>数据通信</a:t>
            </a:r>
            <a:endParaRPr lang="zh-CN" altLang="en-US" u="none">
              <a:solidFill>
                <a:srgbClr val="194D19"/>
              </a:solidFill>
              <a:latin typeface="华文新魏" pitchFamily="2" charset="-122"/>
            </a:endParaRPr>
          </a:p>
          <a:p>
            <a:pPr algn="ctr"/>
            <a:endParaRPr lang="en-US" altLang="zh-CN" sz="1400" b="0" u="none">
              <a:solidFill>
                <a:srgbClr val="002060"/>
              </a:solidFill>
              <a:latin typeface="Constantia" pitchFamily="18" charset="0"/>
            </a:endParaRPr>
          </a:p>
          <a:p>
            <a:pPr algn="ctr">
              <a:lnSpc>
                <a:spcPct val="120000"/>
              </a:lnSpc>
            </a:pPr>
            <a:r>
              <a:rPr lang="zh-CN" altLang="en-US" sz="2400" u="none">
                <a:solidFill>
                  <a:srgbClr val="002060"/>
                </a:solidFill>
              </a:rPr>
              <a:t>第二节 数据通信的基本原理与概念</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标题 1"/>
          <p:cNvSpPr>
            <a:spLocks noGrp="1"/>
          </p:cNvSpPr>
          <p:nvPr>
            <p:ph type="title" idx="4294967295"/>
          </p:nvPr>
        </p:nvSpPr>
        <p:spPr>
          <a:xfrm>
            <a:off x="611188" y="752475"/>
            <a:ext cx="6405562" cy="668338"/>
          </a:xfrm>
        </p:spPr>
        <p:txBody>
          <a:bodyPr/>
          <a:lstStyle/>
          <a:p>
            <a:pPr algn="l"/>
            <a:r>
              <a:rPr lang="zh-CN" altLang="en-US" sz="2400" smtClean="0">
                <a:solidFill>
                  <a:srgbClr val="007D7A"/>
                </a:solidFill>
                <a:latin typeface="Times New Roman" pitchFamily="18" charset="0"/>
                <a:ea typeface="微软雅黑" pitchFamily="34" charset="-122"/>
                <a:cs typeface="Times New Roman" pitchFamily="18" charset="0"/>
              </a:rPr>
              <a:t>数据通信方式</a:t>
            </a:r>
            <a:r>
              <a:rPr lang="en-US" altLang="zh-CN" sz="2400" smtClean="0">
                <a:solidFill>
                  <a:srgbClr val="007D7A"/>
                </a:solidFill>
                <a:latin typeface="Times New Roman" pitchFamily="18" charset="0"/>
                <a:ea typeface="微软雅黑" pitchFamily="34" charset="-122"/>
                <a:cs typeface="Times New Roman" pitchFamily="18" charset="0"/>
              </a:rPr>
              <a:t>——</a:t>
            </a:r>
            <a:r>
              <a:rPr lang="zh-CN" altLang="en-US" sz="2400" smtClean="0">
                <a:solidFill>
                  <a:srgbClr val="007D7A"/>
                </a:solidFill>
                <a:latin typeface="Times New Roman" pitchFamily="18" charset="0"/>
                <a:ea typeface="微软雅黑" pitchFamily="34" charset="-122"/>
                <a:cs typeface="Times New Roman" pitchFamily="18" charset="0"/>
              </a:rPr>
              <a:t>同步技术</a:t>
            </a:r>
          </a:p>
        </p:txBody>
      </p:sp>
      <p:sp>
        <p:nvSpPr>
          <p:cNvPr id="326658" name="内容占位符 2"/>
          <p:cNvSpPr>
            <a:spLocks noGrp="1"/>
          </p:cNvSpPr>
          <p:nvPr>
            <p:ph idx="4294967295"/>
          </p:nvPr>
        </p:nvSpPr>
        <p:spPr>
          <a:xfrm>
            <a:off x="323850" y="1484313"/>
            <a:ext cx="6451600" cy="3248025"/>
          </a:xfrm>
        </p:spPr>
        <p:txBody>
          <a:bodyPr/>
          <a:lstStyle/>
          <a:p>
            <a:pPr>
              <a:lnSpc>
                <a:spcPct val="120000"/>
              </a:lnSpc>
              <a:spcAft>
                <a:spcPct val="10000"/>
              </a:spcAft>
            </a:pPr>
            <a:r>
              <a:rPr lang="zh-CN" altLang="en-US" sz="2000" smtClean="0">
                <a:solidFill>
                  <a:srgbClr val="1A3868"/>
                </a:solidFill>
                <a:latin typeface="Times New Roman" pitchFamily="18" charset="0"/>
                <a:ea typeface="微软雅黑" pitchFamily="34" charset="-122"/>
                <a:cs typeface="Times New Roman" pitchFamily="18" charset="0"/>
              </a:rPr>
              <a:t>同步是保持</a:t>
            </a:r>
            <a:r>
              <a:rPr lang="zh-CN" altLang="en-US" sz="2000" smtClean="0">
                <a:solidFill>
                  <a:srgbClr val="C00000"/>
                </a:solidFill>
                <a:latin typeface="Times New Roman" pitchFamily="18" charset="0"/>
                <a:ea typeface="微软雅黑" pitchFamily="34" charset="-122"/>
                <a:cs typeface="Times New Roman" pitchFamily="18" charset="0"/>
              </a:rPr>
              <a:t>通信双方在时间基准上保持一致</a:t>
            </a:r>
            <a:r>
              <a:rPr lang="zh-CN" altLang="en-US" sz="2000" smtClean="0">
                <a:solidFill>
                  <a:srgbClr val="1A3868"/>
                </a:solidFill>
                <a:latin typeface="Times New Roman" pitchFamily="18" charset="0"/>
                <a:ea typeface="微软雅黑" pitchFamily="34" charset="-122"/>
                <a:cs typeface="Times New Roman" pitchFamily="18" charset="0"/>
              </a:rPr>
              <a:t>的过程；</a:t>
            </a:r>
            <a:endParaRPr lang="en-US" altLang="zh-CN" sz="2000" smtClean="0">
              <a:solidFill>
                <a:srgbClr val="1A3868"/>
              </a:solidFill>
              <a:latin typeface="Times New Roman" pitchFamily="18" charset="0"/>
              <a:ea typeface="微软雅黑" pitchFamily="34" charset="-122"/>
              <a:cs typeface="Times New Roman" pitchFamily="18" charset="0"/>
            </a:endParaRPr>
          </a:p>
          <a:p>
            <a:pPr>
              <a:lnSpc>
                <a:spcPct val="120000"/>
              </a:lnSpc>
              <a:spcAft>
                <a:spcPct val="10000"/>
              </a:spcAft>
            </a:pPr>
            <a:r>
              <a:rPr lang="zh-CN" altLang="en-US" sz="2000" smtClean="0">
                <a:solidFill>
                  <a:srgbClr val="1A3868"/>
                </a:solidFill>
                <a:latin typeface="Times New Roman" pitchFamily="18" charset="0"/>
                <a:ea typeface="微软雅黑" pitchFamily="34" charset="-122"/>
                <a:cs typeface="Times New Roman" pitchFamily="18" charset="0"/>
              </a:rPr>
              <a:t>数据通信的同步包括以下两种类型：</a:t>
            </a:r>
            <a:endParaRPr lang="en-US" altLang="zh-CN" sz="2000" smtClean="0">
              <a:solidFill>
                <a:srgbClr val="1A3868"/>
              </a:solidFill>
              <a:latin typeface="Times New Roman" pitchFamily="18" charset="0"/>
              <a:ea typeface="微软雅黑" pitchFamily="34" charset="-122"/>
              <a:cs typeface="Times New Roman" pitchFamily="18" charset="0"/>
            </a:endParaRPr>
          </a:p>
          <a:p>
            <a:pPr>
              <a:lnSpc>
                <a:spcPct val="120000"/>
              </a:lnSpc>
              <a:spcAft>
                <a:spcPct val="10000"/>
              </a:spcAft>
              <a:buFontTx/>
              <a:buNone/>
            </a:pPr>
            <a:r>
              <a:rPr lang="zh-CN" altLang="en-US" sz="2000" smtClean="0">
                <a:solidFill>
                  <a:srgbClr val="1A3868"/>
                </a:solidFill>
                <a:latin typeface="Times New Roman" pitchFamily="18" charset="0"/>
                <a:ea typeface="微软雅黑" pitchFamily="34" charset="-122"/>
                <a:cs typeface="Times New Roman" pitchFamily="18" charset="0"/>
              </a:rPr>
              <a:t>    </a:t>
            </a:r>
            <a:r>
              <a:rPr lang="en-US" altLang="zh-CN" sz="2000" smtClean="0">
                <a:solidFill>
                  <a:srgbClr val="1A3868"/>
                </a:solidFill>
                <a:latin typeface="Times New Roman" pitchFamily="18" charset="0"/>
                <a:ea typeface="微软雅黑" pitchFamily="34" charset="-122"/>
                <a:cs typeface="Times New Roman" pitchFamily="18" charset="0"/>
              </a:rPr>
              <a:t>—</a:t>
            </a:r>
            <a:r>
              <a:rPr lang="zh-CN" altLang="en-US" sz="2000" smtClean="0">
                <a:solidFill>
                  <a:srgbClr val="1A3868"/>
                </a:solidFill>
                <a:latin typeface="Times New Roman" pitchFamily="18" charset="0"/>
                <a:ea typeface="微软雅黑" pitchFamily="34" charset="-122"/>
                <a:cs typeface="Times New Roman" pitchFamily="18" charset="0"/>
              </a:rPr>
              <a:t> 位同步、字符同步</a:t>
            </a:r>
            <a:endParaRPr lang="en-US" altLang="zh-CN" sz="2000" smtClean="0">
              <a:solidFill>
                <a:srgbClr val="1A3868"/>
              </a:solidFill>
              <a:latin typeface="Times New Roman" pitchFamily="18" charset="0"/>
              <a:ea typeface="微软雅黑" pitchFamily="34" charset="-122"/>
              <a:cs typeface="Times New Roman" pitchFamily="18" charset="0"/>
            </a:endParaRPr>
          </a:p>
          <a:p>
            <a:pPr>
              <a:lnSpc>
                <a:spcPct val="120000"/>
              </a:lnSpc>
              <a:spcAft>
                <a:spcPct val="10000"/>
              </a:spcAft>
            </a:pPr>
            <a:r>
              <a:rPr lang="zh-CN" altLang="en-US" sz="2000" smtClean="0">
                <a:solidFill>
                  <a:srgbClr val="1A3868"/>
                </a:solidFill>
                <a:latin typeface="Times New Roman" pitchFamily="18" charset="0"/>
                <a:ea typeface="微软雅黑" pitchFamily="34" charset="-122"/>
                <a:cs typeface="Times New Roman" pitchFamily="18" charset="0"/>
              </a:rPr>
              <a:t>实现位同步的方法主要有两种：</a:t>
            </a:r>
          </a:p>
          <a:p>
            <a:pPr>
              <a:lnSpc>
                <a:spcPct val="120000"/>
              </a:lnSpc>
              <a:spcAft>
                <a:spcPct val="10000"/>
              </a:spcAft>
              <a:buFontTx/>
              <a:buNone/>
            </a:pPr>
            <a:r>
              <a:rPr lang="zh-CN" altLang="en-US" sz="2000" smtClean="0">
                <a:solidFill>
                  <a:srgbClr val="1A3868"/>
                </a:solidFill>
                <a:latin typeface="Times New Roman" pitchFamily="18" charset="0"/>
                <a:ea typeface="微软雅黑" pitchFamily="34" charset="-122"/>
                <a:cs typeface="Times New Roman" pitchFamily="18" charset="0"/>
              </a:rPr>
              <a:t>    </a:t>
            </a:r>
            <a:r>
              <a:rPr lang="en-US" altLang="zh-CN" sz="2000" smtClean="0">
                <a:solidFill>
                  <a:srgbClr val="1A3868"/>
                </a:solidFill>
                <a:latin typeface="Times New Roman" pitchFamily="18" charset="0"/>
                <a:ea typeface="微软雅黑" pitchFamily="34" charset="-122"/>
                <a:cs typeface="Times New Roman" pitchFamily="18" charset="0"/>
              </a:rPr>
              <a:t>—</a:t>
            </a:r>
            <a:r>
              <a:rPr lang="zh-CN" altLang="en-US" sz="2000" smtClean="0">
                <a:solidFill>
                  <a:srgbClr val="1A3868"/>
                </a:solidFill>
                <a:latin typeface="Times New Roman" pitchFamily="18" charset="0"/>
                <a:ea typeface="微软雅黑" pitchFamily="34" charset="-122"/>
                <a:cs typeface="Times New Roman" pitchFamily="18" charset="0"/>
              </a:rPr>
              <a:t> 外同步法、内同步法</a:t>
            </a:r>
            <a:endParaRPr lang="en-US" altLang="zh-CN" sz="2000" smtClean="0">
              <a:solidFill>
                <a:srgbClr val="1A3868"/>
              </a:solidFill>
              <a:latin typeface="Times New Roman" pitchFamily="18" charset="0"/>
              <a:ea typeface="微软雅黑" pitchFamily="34" charset="-122"/>
              <a:cs typeface="Times New Roman" pitchFamily="18" charset="0"/>
            </a:endParaRPr>
          </a:p>
          <a:p>
            <a:pPr>
              <a:lnSpc>
                <a:spcPct val="120000"/>
              </a:lnSpc>
              <a:spcAft>
                <a:spcPct val="10000"/>
              </a:spcAft>
            </a:pPr>
            <a:r>
              <a:rPr lang="zh-CN" altLang="en-US" sz="2000" smtClean="0">
                <a:solidFill>
                  <a:srgbClr val="1A3868"/>
                </a:solidFill>
                <a:latin typeface="Times New Roman" pitchFamily="18" charset="0"/>
                <a:ea typeface="微软雅黑" pitchFamily="34" charset="-122"/>
                <a:cs typeface="Times New Roman" pitchFamily="18" charset="0"/>
              </a:rPr>
              <a:t>实现字符同步的方法主要有两种：</a:t>
            </a:r>
          </a:p>
          <a:p>
            <a:pPr>
              <a:lnSpc>
                <a:spcPct val="120000"/>
              </a:lnSpc>
              <a:spcAft>
                <a:spcPct val="10000"/>
              </a:spcAft>
              <a:buFontTx/>
              <a:buNone/>
            </a:pPr>
            <a:r>
              <a:rPr lang="zh-CN" altLang="en-US" sz="2000" smtClean="0">
                <a:solidFill>
                  <a:srgbClr val="1A3868"/>
                </a:solidFill>
                <a:latin typeface="Times New Roman" pitchFamily="18" charset="0"/>
                <a:ea typeface="微软雅黑" pitchFamily="34" charset="-122"/>
                <a:cs typeface="Times New Roman" pitchFamily="18" charset="0"/>
              </a:rPr>
              <a:t>    </a:t>
            </a:r>
            <a:r>
              <a:rPr lang="en-US" altLang="zh-CN" sz="2000" smtClean="0">
                <a:solidFill>
                  <a:srgbClr val="1A3868"/>
                </a:solidFill>
                <a:latin typeface="Times New Roman" pitchFamily="18" charset="0"/>
                <a:ea typeface="微软雅黑" pitchFamily="34" charset="-122"/>
                <a:cs typeface="Times New Roman" pitchFamily="18" charset="0"/>
              </a:rPr>
              <a:t>—</a:t>
            </a:r>
            <a:r>
              <a:rPr lang="zh-CN" altLang="en-US" sz="2000" smtClean="0">
                <a:solidFill>
                  <a:srgbClr val="1A3868"/>
                </a:solidFill>
                <a:latin typeface="Times New Roman" pitchFamily="18" charset="0"/>
                <a:ea typeface="微软雅黑" pitchFamily="34" charset="-122"/>
                <a:cs typeface="Times New Roman" pitchFamily="18" charset="0"/>
              </a:rPr>
              <a:t> 同步式、异步式</a:t>
            </a:r>
          </a:p>
        </p:txBody>
      </p:sp>
      <p:sp>
        <p:nvSpPr>
          <p:cNvPr id="32665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5" name="标题 1"/>
          <p:cNvSpPr>
            <a:spLocks noGrp="1"/>
          </p:cNvSpPr>
          <p:nvPr>
            <p:ph type="title" idx="4294967295"/>
          </p:nvPr>
        </p:nvSpPr>
        <p:spPr>
          <a:xfrm>
            <a:off x="590550" y="635000"/>
            <a:ext cx="6429375" cy="857250"/>
          </a:xfrm>
        </p:spPr>
        <p:txBody>
          <a:bodyPr/>
          <a:lstStyle/>
          <a:p>
            <a:pPr algn="l"/>
            <a:r>
              <a:rPr lang="zh-CN" altLang="en-US" sz="2400" smtClean="0">
                <a:solidFill>
                  <a:srgbClr val="007D7A"/>
                </a:solidFill>
                <a:latin typeface="Times New Roman" pitchFamily="18" charset="0"/>
                <a:ea typeface="微软雅黑" pitchFamily="34" charset="-122"/>
                <a:cs typeface="Times New Roman" pitchFamily="18" charset="0"/>
              </a:rPr>
              <a:t>实现字符同步的同步传输</a:t>
            </a:r>
          </a:p>
        </p:txBody>
      </p:sp>
      <p:sp>
        <p:nvSpPr>
          <p:cNvPr id="237576" name="内容占位符 2"/>
          <p:cNvSpPr>
            <a:spLocks noGrp="1"/>
          </p:cNvSpPr>
          <p:nvPr>
            <p:ph idx="4294967295"/>
          </p:nvPr>
        </p:nvSpPr>
        <p:spPr>
          <a:xfrm>
            <a:off x="250825" y="1411288"/>
            <a:ext cx="6335713" cy="1952625"/>
          </a:xfrm>
        </p:spPr>
        <p:txBody>
          <a:bodyPr/>
          <a:lstStyle/>
          <a:p>
            <a:pPr>
              <a:lnSpc>
                <a:spcPct val="110000"/>
              </a:lnSpc>
            </a:pPr>
            <a:r>
              <a:rPr lang="zh-CN" altLang="en-US" sz="2000" smtClean="0">
                <a:solidFill>
                  <a:srgbClr val="1A3868"/>
                </a:solidFill>
                <a:latin typeface="Times New Roman" pitchFamily="18" charset="0"/>
                <a:ea typeface="微软雅黑" pitchFamily="34" charset="-122"/>
                <a:cs typeface="Times New Roman" pitchFamily="18" charset="0"/>
              </a:rPr>
              <a:t>同步传输将</a:t>
            </a:r>
            <a:r>
              <a:rPr lang="zh-CN" altLang="en-US" sz="2000" smtClean="0">
                <a:solidFill>
                  <a:srgbClr val="C00000"/>
                </a:solidFill>
                <a:latin typeface="Times New Roman" pitchFamily="18" charset="0"/>
                <a:ea typeface="微软雅黑" pitchFamily="34" charset="-122"/>
                <a:cs typeface="Times New Roman" pitchFamily="18" charset="0"/>
              </a:rPr>
              <a:t>字符组织成组</a:t>
            </a:r>
            <a:r>
              <a:rPr lang="zh-CN" altLang="en-US" sz="2000" smtClean="0">
                <a:solidFill>
                  <a:srgbClr val="1A3868"/>
                </a:solidFill>
                <a:latin typeface="Times New Roman" pitchFamily="18" charset="0"/>
                <a:ea typeface="微软雅黑" pitchFamily="34" charset="-122"/>
                <a:cs typeface="Times New Roman" pitchFamily="18" charset="0"/>
              </a:rPr>
              <a:t>，以组为单位连续传送；</a:t>
            </a:r>
            <a:endParaRPr lang="en-US" altLang="zh-CN" sz="2000" smtClean="0">
              <a:solidFill>
                <a:srgbClr val="1A3868"/>
              </a:solidFill>
              <a:latin typeface="Times New Roman" pitchFamily="18" charset="0"/>
              <a:ea typeface="微软雅黑" pitchFamily="34" charset="-122"/>
              <a:cs typeface="Times New Roman" pitchFamily="18" charset="0"/>
            </a:endParaRPr>
          </a:p>
          <a:p>
            <a:pPr>
              <a:lnSpc>
                <a:spcPct val="110000"/>
              </a:lnSpc>
            </a:pPr>
            <a:r>
              <a:rPr lang="zh-CN" altLang="en-US" sz="2000" smtClean="0">
                <a:solidFill>
                  <a:srgbClr val="1A3868"/>
                </a:solidFill>
                <a:latin typeface="Times New Roman" pitchFamily="18" charset="0"/>
                <a:ea typeface="微软雅黑" pitchFamily="34" charset="-122"/>
                <a:cs typeface="Times New Roman" pitchFamily="18" charset="0"/>
              </a:rPr>
              <a:t>每组字符之前加上一个或多个用于同步控制的</a:t>
            </a:r>
            <a:r>
              <a:rPr lang="zh-CN" altLang="en-US" sz="2000" smtClean="0">
                <a:solidFill>
                  <a:srgbClr val="C00000"/>
                </a:solidFill>
                <a:latin typeface="Times New Roman" pitchFamily="18" charset="0"/>
                <a:ea typeface="微软雅黑" pitchFamily="34" charset="-122"/>
                <a:cs typeface="Times New Roman" pitchFamily="18" charset="0"/>
              </a:rPr>
              <a:t>同步字符</a:t>
            </a:r>
            <a:r>
              <a:rPr lang="en-US" altLang="zh-CN" sz="2000" smtClean="0">
                <a:solidFill>
                  <a:srgbClr val="C00000"/>
                </a:solidFill>
                <a:latin typeface="Times New Roman" pitchFamily="18" charset="0"/>
                <a:ea typeface="微软雅黑" pitchFamily="34" charset="-122"/>
                <a:cs typeface="Times New Roman" pitchFamily="18" charset="0"/>
              </a:rPr>
              <a:t>SYN</a:t>
            </a:r>
            <a:r>
              <a:rPr lang="zh-CN" altLang="en-US" sz="2000" smtClean="0">
                <a:solidFill>
                  <a:srgbClr val="1A3868"/>
                </a:solidFill>
                <a:latin typeface="Times New Roman" pitchFamily="18" charset="0"/>
                <a:ea typeface="微软雅黑" pitchFamily="34" charset="-122"/>
                <a:cs typeface="Times New Roman" pitchFamily="18" charset="0"/>
              </a:rPr>
              <a:t>，每个数据字符内不加附加位；</a:t>
            </a:r>
            <a:endParaRPr lang="en-US" altLang="zh-CN" sz="2000" smtClean="0">
              <a:solidFill>
                <a:srgbClr val="1A3868"/>
              </a:solidFill>
              <a:latin typeface="Times New Roman" pitchFamily="18" charset="0"/>
              <a:ea typeface="微软雅黑" pitchFamily="34" charset="-122"/>
              <a:cs typeface="Times New Roman" pitchFamily="18" charset="0"/>
            </a:endParaRPr>
          </a:p>
          <a:p>
            <a:pPr>
              <a:lnSpc>
                <a:spcPct val="110000"/>
              </a:lnSpc>
            </a:pPr>
            <a:r>
              <a:rPr lang="zh-CN" altLang="en-US" sz="2000" smtClean="0">
                <a:solidFill>
                  <a:srgbClr val="1A3868"/>
                </a:solidFill>
                <a:latin typeface="Times New Roman" pitchFamily="18" charset="0"/>
                <a:ea typeface="微软雅黑" pitchFamily="34" charset="-122"/>
                <a:cs typeface="Times New Roman" pitchFamily="18" charset="0"/>
              </a:rPr>
              <a:t>接收端接收到同步字符</a:t>
            </a:r>
            <a:r>
              <a:rPr lang="en-US" altLang="zh-CN" sz="2000" smtClean="0">
                <a:solidFill>
                  <a:srgbClr val="1A3868"/>
                </a:solidFill>
                <a:latin typeface="Times New Roman" pitchFamily="18" charset="0"/>
                <a:ea typeface="微软雅黑" pitchFamily="34" charset="-122"/>
                <a:cs typeface="Times New Roman" pitchFamily="18" charset="0"/>
              </a:rPr>
              <a:t>SYN</a:t>
            </a:r>
            <a:r>
              <a:rPr lang="zh-CN" altLang="en-US" sz="2000" smtClean="0">
                <a:solidFill>
                  <a:srgbClr val="1A3868"/>
                </a:solidFill>
                <a:latin typeface="Times New Roman" pitchFamily="18" charset="0"/>
                <a:ea typeface="微软雅黑" pitchFamily="34" charset="-122"/>
                <a:cs typeface="Times New Roman" pitchFamily="18" charset="0"/>
              </a:rPr>
              <a:t>后，根据</a:t>
            </a:r>
            <a:r>
              <a:rPr lang="en-US" altLang="zh-CN" sz="2000" smtClean="0">
                <a:solidFill>
                  <a:srgbClr val="1A3868"/>
                </a:solidFill>
                <a:latin typeface="Times New Roman" pitchFamily="18" charset="0"/>
                <a:ea typeface="微软雅黑" pitchFamily="34" charset="-122"/>
                <a:cs typeface="Times New Roman" pitchFamily="18" charset="0"/>
              </a:rPr>
              <a:t>SYN</a:t>
            </a:r>
            <a:r>
              <a:rPr lang="zh-CN" altLang="en-US" sz="2000" smtClean="0">
                <a:solidFill>
                  <a:srgbClr val="1A3868"/>
                </a:solidFill>
                <a:latin typeface="Times New Roman" pitchFamily="18" charset="0"/>
                <a:ea typeface="微软雅黑" pitchFamily="34" charset="-122"/>
                <a:cs typeface="Times New Roman" pitchFamily="18" charset="0"/>
              </a:rPr>
              <a:t>来确定数据字符的起始与终止，以实现同步传输的功能。</a:t>
            </a:r>
          </a:p>
        </p:txBody>
      </p:sp>
      <p:sp>
        <p:nvSpPr>
          <p:cNvPr id="23757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237574" name="Object 5"/>
          <p:cNvGraphicFramePr>
            <a:graphicFrameLocks noChangeAspect="1"/>
          </p:cNvGraphicFramePr>
          <p:nvPr/>
        </p:nvGraphicFramePr>
        <p:xfrm>
          <a:off x="930275" y="3606800"/>
          <a:ext cx="4578350" cy="1198563"/>
        </p:xfrm>
        <a:graphic>
          <a:graphicData uri="http://schemas.openxmlformats.org/presentationml/2006/ole">
            <mc:AlternateContent xmlns:mc="http://schemas.openxmlformats.org/markup-compatibility/2006">
              <mc:Choice xmlns:v="urn:schemas-microsoft-com:vml" Requires="v">
                <p:oleObj spid="_x0000_s237585" name="Visio" r:id="rId4" imgW="2790134" imgH="846847" progId="Visio.Drawing.11">
                  <p:embed/>
                </p:oleObj>
              </mc:Choice>
              <mc:Fallback>
                <p:oleObj name="Visio" r:id="rId4" imgW="2790134" imgH="846847"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275" y="3606800"/>
                        <a:ext cx="4578350" cy="1198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9" name="标题 1"/>
          <p:cNvSpPr>
            <a:spLocks noGrp="1"/>
          </p:cNvSpPr>
          <p:nvPr>
            <p:ph type="title" idx="4294967295"/>
          </p:nvPr>
        </p:nvSpPr>
        <p:spPr>
          <a:xfrm>
            <a:off x="663575" y="628650"/>
            <a:ext cx="6429375" cy="857250"/>
          </a:xfrm>
        </p:spPr>
        <p:txBody>
          <a:bodyPr/>
          <a:lstStyle/>
          <a:p>
            <a:pPr algn="l"/>
            <a:r>
              <a:rPr lang="zh-CN" altLang="en-US" sz="2400" smtClean="0">
                <a:solidFill>
                  <a:srgbClr val="007D7A"/>
                </a:solidFill>
                <a:latin typeface="Times New Roman" pitchFamily="18" charset="0"/>
                <a:ea typeface="微软雅黑" pitchFamily="34" charset="-122"/>
                <a:cs typeface="Times New Roman" pitchFamily="18" charset="0"/>
              </a:rPr>
              <a:t>实现字符同步的异步传输</a:t>
            </a:r>
          </a:p>
        </p:txBody>
      </p:sp>
      <p:sp>
        <p:nvSpPr>
          <p:cNvPr id="238600" name="内容占位符 2"/>
          <p:cNvSpPr>
            <a:spLocks noGrp="1"/>
          </p:cNvSpPr>
          <p:nvPr>
            <p:ph idx="4294967295"/>
          </p:nvPr>
        </p:nvSpPr>
        <p:spPr>
          <a:xfrm>
            <a:off x="323850" y="1347788"/>
            <a:ext cx="6192838" cy="3502025"/>
          </a:xfrm>
        </p:spPr>
        <p:txBody>
          <a:bodyPr/>
          <a:lstStyle/>
          <a:p>
            <a:pPr>
              <a:lnSpc>
                <a:spcPct val="110000"/>
              </a:lnSpc>
            </a:pPr>
            <a:r>
              <a:rPr lang="zh-CN" altLang="en-US" sz="2000" smtClean="0">
                <a:solidFill>
                  <a:srgbClr val="1A3868"/>
                </a:solidFill>
                <a:latin typeface="Times New Roman" pitchFamily="18" charset="0"/>
                <a:ea typeface="微软雅黑" pitchFamily="34" charset="-122"/>
                <a:cs typeface="Times New Roman" pitchFamily="18" charset="0"/>
              </a:rPr>
              <a:t>异步传输的</a:t>
            </a:r>
            <a:r>
              <a:rPr lang="zh-CN" altLang="en-US" sz="2000" smtClean="0">
                <a:solidFill>
                  <a:srgbClr val="C00000"/>
                </a:solidFill>
                <a:latin typeface="Times New Roman" pitchFamily="18" charset="0"/>
                <a:ea typeface="微软雅黑" pitchFamily="34" charset="-122"/>
                <a:cs typeface="Times New Roman" pitchFamily="18" charset="0"/>
              </a:rPr>
              <a:t>每个字符作为一个独立整体</a:t>
            </a:r>
            <a:r>
              <a:rPr lang="zh-CN" altLang="en-US" sz="2000" smtClean="0">
                <a:solidFill>
                  <a:srgbClr val="1A3868"/>
                </a:solidFill>
                <a:latin typeface="Times New Roman" pitchFamily="18" charset="0"/>
                <a:ea typeface="微软雅黑" pitchFamily="34" charset="-122"/>
                <a:cs typeface="Times New Roman" pitchFamily="18" charset="0"/>
              </a:rPr>
              <a:t>进行发送，字符之间的时间间隔可以任意；</a:t>
            </a:r>
            <a:endParaRPr lang="en-US" altLang="zh-CN" sz="2000" smtClean="0">
              <a:solidFill>
                <a:srgbClr val="1A3868"/>
              </a:solidFill>
              <a:latin typeface="Times New Roman" pitchFamily="18" charset="0"/>
              <a:ea typeface="微软雅黑" pitchFamily="34" charset="-122"/>
              <a:cs typeface="Times New Roman" pitchFamily="18" charset="0"/>
            </a:endParaRPr>
          </a:p>
          <a:p>
            <a:pPr>
              <a:lnSpc>
                <a:spcPct val="110000"/>
              </a:lnSpc>
            </a:pPr>
            <a:r>
              <a:rPr lang="zh-CN" altLang="en-US" sz="2000" smtClean="0">
                <a:solidFill>
                  <a:srgbClr val="1A3868"/>
                </a:solidFill>
                <a:latin typeface="Times New Roman" pitchFamily="18" charset="0"/>
                <a:ea typeface="微软雅黑" pitchFamily="34" charset="-122"/>
                <a:cs typeface="Times New Roman" pitchFamily="18" charset="0"/>
              </a:rPr>
              <a:t>为了实现同步，每个字符的第一位前加</a:t>
            </a:r>
            <a:r>
              <a:rPr lang="en-US" altLang="zh-CN" sz="2000" smtClean="0">
                <a:solidFill>
                  <a:srgbClr val="1A3868"/>
                </a:solidFill>
                <a:latin typeface="Times New Roman" pitchFamily="18" charset="0"/>
                <a:ea typeface="微软雅黑" pitchFamily="34" charset="-122"/>
                <a:cs typeface="Times New Roman" pitchFamily="18" charset="0"/>
              </a:rPr>
              <a:t>1</a:t>
            </a:r>
            <a:r>
              <a:rPr lang="zh-CN" altLang="en-US" sz="2000" smtClean="0">
                <a:solidFill>
                  <a:srgbClr val="1A3868"/>
                </a:solidFill>
                <a:latin typeface="Times New Roman" pitchFamily="18" charset="0"/>
                <a:ea typeface="微软雅黑" pitchFamily="34" charset="-122"/>
                <a:cs typeface="Times New Roman" pitchFamily="18" charset="0"/>
              </a:rPr>
              <a:t>位</a:t>
            </a:r>
            <a:r>
              <a:rPr lang="zh-CN" altLang="en-US" sz="2000" smtClean="0">
                <a:solidFill>
                  <a:srgbClr val="C00000"/>
                </a:solidFill>
                <a:latin typeface="Times New Roman" pitchFamily="18" charset="0"/>
                <a:ea typeface="微软雅黑" pitchFamily="34" charset="-122"/>
                <a:cs typeface="Times New Roman" pitchFamily="18" charset="0"/>
              </a:rPr>
              <a:t>起始位</a:t>
            </a:r>
            <a:r>
              <a:rPr lang="zh-CN" altLang="en-US" sz="2000" smtClean="0">
                <a:solidFill>
                  <a:srgbClr val="1A3868"/>
                </a:solidFill>
                <a:latin typeface="Times New Roman" pitchFamily="18" charset="0"/>
                <a:ea typeface="微软雅黑" pitchFamily="34" charset="-122"/>
                <a:cs typeface="Times New Roman" pitchFamily="18" charset="0"/>
              </a:rPr>
              <a:t>（逻辑</a:t>
            </a:r>
            <a:r>
              <a:rPr lang="en-US" sz="2000" smtClean="0">
                <a:solidFill>
                  <a:srgbClr val="1A3868"/>
                </a:solidFill>
                <a:latin typeface="Times New Roman" pitchFamily="18" charset="0"/>
                <a:ea typeface="微软雅黑" pitchFamily="34" charset="-122"/>
                <a:cs typeface="Times New Roman" pitchFamily="18" charset="0"/>
              </a:rPr>
              <a:t>“</a:t>
            </a:r>
            <a:r>
              <a:rPr lang="en-US" altLang="zh-CN" sz="2000" smtClean="0">
                <a:solidFill>
                  <a:srgbClr val="1A3868"/>
                </a:solidFill>
                <a:latin typeface="Times New Roman" pitchFamily="18" charset="0"/>
                <a:ea typeface="微软雅黑" pitchFamily="34" charset="-122"/>
                <a:cs typeface="Times New Roman" pitchFamily="18" charset="0"/>
              </a:rPr>
              <a:t>1”</a:t>
            </a:r>
            <a:r>
              <a:rPr lang="zh-CN" altLang="en-US" sz="2000" smtClean="0">
                <a:solidFill>
                  <a:srgbClr val="1A3868"/>
                </a:solidFill>
                <a:latin typeface="Times New Roman" pitchFamily="18" charset="0"/>
                <a:ea typeface="微软雅黑" pitchFamily="34" charset="-122"/>
                <a:cs typeface="Times New Roman" pitchFamily="18" charset="0"/>
              </a:rPr>
              <a:t>），最后一位后加</a:t>
            </a:r>
            <a:r>
              <a:rPr lang="en-US" altLang="zh-CN" sz="2000" smtClean="0">
                <a:solidFill>
                  <a:srgbClr val="1A3868"/>
                </a:solidFill>
                <a:latin typeface="Times New Roman" pitchFamily="18" charset="0"/>
                <a:ea typeface="微软雅黑" pitchFamily="34" charset="-122"/>
                <a:cs typeface="Times New Roman" pitchFamily="18" charset="0"/>
              </a:rPr>
              <a:t>1</a:t>
            </a:r>
            <a:r>
              <a:rPr lang="zh-CN" altLang="en-US" sz="2000" smtClean="0">
                <a:solidFill>
                  <a:srgbClr val="1A3868"/>
                </a:solidFill>
                <a:latin typeface="Times New Roman" pitchFamily="18" charset="0"/>
                <a:ea typeface="微软雅黑" pitchFamily="34" charset="-122"/>
                <a:cs typeface="Times New Roman" pitchFamily="18" charset="0"/>
              </a:rPr>
              <a:t>或</a:t>
            </a:r>
            <a:r>
              <a:rPr lang="en-US" altLang="zh-CN" sz="2000" smtClean="0">
                <a:solidFill>
                  <a:srgbClr val="1A3868"/>
                </a:solidFill>
                <a:latin typeface="Times New Roman" pitchFamily="18" charset="0"/>
                <a:ea typeface="微软雅黑" pitchFamily="34" charset="-122"/>
                <a:cs typeface="Times New Roman" pitchFamily="18" charset="0"/>
              </a:rPr>
              <a:t>2</a:t>
            </a:r>
            <a:r>
              <a:rPr lang="zh-CN" altLang="en-US" sz="2000" smtClean="0">
                <a:solidFill>
                  <a:srgbClr val="1A3868"/>
                </a:solidFill>
                <a:latin typeface="Times New Roman" pitchFamily="18" charset="0"/>
                <a:ea typeface="微软雅黑" pitchFamily="34" charset="-122"/>
                <a:cs typeface="Times New Roman" pitchFamily="18" charset="0"/>
              </a:rPr>
              <a:t>位</a:t>
            </a:r>
            <a:r>
              <a:rPr lang="zh-CN" altLang="en-US" sz="2000" smtClean="0">
                <a:solidFill>
                  <a:srgbClr val="C00000"/>
                </a:solidFill>
                <a:latin typeface="Times New Roman" pitchFamily="18" charset="0"/>
                <a:ea typeface="微软雅黑" pitchFamily="34" charset="-122"/>
                <a:cs typeface="Times New Roman" pitchFamily="18" charset="0"/>
              </a:rPr>
              <a:t>终止位</a:t>
            </a:r>
            <a:r>
              <a:rPr lang="zh-CN" altLang="en-US" sz="2000" smtClean="0">
                <a:solidFill>
                  <a:srgbClr val="1A3868"/>
                </a:solidFill>
                <a:latin typeface="Times New Roman" pitchFamily="18" charset="0"/>
                <a:ea typeface="微软雅黑" pitchFamily="34" charset="-122"/>
                <a:cs typeface="Times New Roman" pitchFamily="18" charset="0"/>
              </a:rPr>
              <a:t>（逻辑</a:t>
            </a:r>
            <a:r>
              <a:rPr lang="en-US" sz="2000" smtClean="0">
                <a:solidFill>
                  <a:srgbClr val="1A3868"/>
                </a:solidFill>
                <a:latin typeface="Times New Roman" pitchFamily="18" charset="0"/>
                <a:ea typeface="微软雅黑" pitchFamily="34" charset="-122"/>
                <a:cs typeface="Times New Roman" pitchFamily="18" charset="0"/>
              </a:rPr>
              <a:t>“</a:t>
            </a:r>
            <a:r>
              <a:rPr lang="en-US" altLang="zh-CN" sz="2000" smtClean="0">
                <a:solidFill>
                  <a:srgbClr val="1A3868"/>
                </a:solidFill>
                <a:latin typeface="Times New Roman" pitchFamily="18" charset="0"/>
                <a:ea typeface="微软雅黑" pitchFamily="34" charset="-122"/>
                <a:cs typeface="Times New Roman" pitchFamily="18" charset="0"/>
              </a:rPr>
              <a:t>0”</a:t>
            </a:r>
            <a:r>
              <a:rPr lang="zh-CN" altLang="en-US" sz="2000" smtClean="0">
                <a:solidFill>
                  <a:srgbClr val="1A3868"/>
                </a:solidFill>
                <a:latin typeface="Times New Roman" pitchFamily="18" charset="0"/>
                <a:ea typeface="微软雅黑" pitchFamily="34" charset="-122"/>
                <a:cs typeface="Times New Roman" pitchFamily="18" charset="0"/>
              </a:rPr>
              <a:t>） ；</a:t>
            </a:r>
          </a:p>
        </p:txBody>
      </p:sp>
      <p:sp>
        <p:nvSpPr>
          <p:cNvPr id="23860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238598" name="Object 5"/>
          <p:cNvGraphicFramePr>
            <a:graphicFrameLocks noChangeAspect="1"/>
          </p:cNvGraphicFramePr>
          <p:nvPr/>
        </p:nvGraphicFramePr>
        <p:xfrm>
          <a:off x="1652588" y="3055938"/>
          <a:ext cx="3640137" cy="1965325"/>
        </p:xfrm>
        <a:graphic>
          <a:graphicData uri="http://schemas.openxmlformats.org/presentationml/2006/ole">
            <mc:AlternateContent xmlns:mc="http://schemas.openxmlformats.org/markup-compatibility/2006">
              <mc:Choice xmlns:v="urn:schemas-microsoft-com:vml" Requires="v">
                <p:oleObj spid="_x0000_s238609" name="Visio" r:id="rId4" imgW="2795397" imgH="1866519" progId="Visio.Drawing.11">
                  <p:embed/>
                </p:oleObj>
              </mc:Choice>
              <mc:Fallback>
                <p:oleObj name="Visio" r:id="rId4" imgW="2795397" imgH="1866519"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2588" y="3055938"/>
                        <a:ext cx="3640137" cy="196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标题 1"/>
          <p:cNvSpPr>
            <a:spLocks noGrp="1"/>
          </p:cNvSpPr>
          <p:nvPr>
            <p:ph type="title" idx="4294967295"/>
          </p:nvPr>
        </p:nvSpPr>
        <p:spPr>
          <a:xfrm>
            <a:off x="685800" y="736600"/>
            <a:ext cx="4391025" cy="611188"/>
          </a:xfrm>
        </p:spPr>
        <p:txBody>
          <a:bodyPr/>
          <a:lstStyle/>
          <a:p>
            <a:pPr algn="l"/>
            <a:r>
              <a:rPr lang="zh-CN" altLang="en-US" sz="2400" smtClean="0">
                <a:solidFill>
                  <a:srgbClr val="007D7A"/>
                </a:solidFill>
                <a:latin typeface="Times New Roman" pitchFamily="18" charset="0"/>
                <a:ea typeface="微软雅黑" pitchFamily="34" charset="-122"/>
                <a:cs typeface="Times New Roman" pitchFamily="18" charset="0"/>
              </a:rPr>
              <a:t>四、多路复用技术</a:t>
            </a:r>
            <a:endParaRPr lang="zh-CN" altLang="en-US" sz="1800" u="sng" smtClean="0">
              <a:latin typeface="Times New Roman" pitchFamily="18" charset="0"/>
              <a:ea typeface="宋体" charset="-122"/>
              <a:cs typeface="Times New Roman" pitchFamily="18" charset="0"/>
            </a:endParaRPr>
          </a:p>
        </p:txBody>
      </p:sp>
      <p:sp>
        <p:nvSpPr>
          <p:cNvPr id="33177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sp>
        <p:nvSpPr>
          <p:cNvPr id="331779" name="标题 1"/>
          <p:cNvSpPr>
            <a:spLocks/>
          </p:cNvSpPr>
          <p:nvPr/>
        </p:nvSpPr>
        <p:spPr bwMode="auto">
          <a:xfrm>
            <a:off x="539750" y="1347788"/>
            <a:ext cx="5327650" cy="504825"/>
          </a:xfrm>
          <a:prstGeom prst="rect">
            <a:avLst/>
          </a:prstGeom>
          <a:noFill/>
          <a:ln w="9525">
            <a:noFill/>
            <a:miter lim="800000"/>
            <a:headEnd/>
            <a:tailEnd/>
          </a:ln>
        </p:spPr>
        <p:txBody>
          <a:bodyPr anchor="ctr"/>
          <a:lstStyle/>
          <a:p>
            <a:pPr marL="360363" indent="-360363" eaLnBrk="0" hangingPunct="0">
              <a:buFontTx/>
              <a:buChar char="•"/>
            </a:pPr>
            <a:r>
              <a:rPr lang="zh-CN" altLang="en-US" sz="2000" b="0" u="none">
                <a:solidFill>
                  <a:srgbClr val="1A3868"/>
                </a:solidFill>
              </a:rPr>
              <a:t>多路复用系统的结构与功能</a:t>
            </a:r>
          </a:p>
        </p:txBody>
      </p:sp>
      <p:pic>
        <p:nvPicPr>
          <p:cNvPr id="331780" name="Picture 2"/>
          <p:cNvPicPr>
            <a:picLocks noChangeAspect="1" noChangeArrowheads="1"/>
          </p:cNvPicPr>
          <p:nvPr/>
        </p:nvPicPr>
        <p:blipFill>
          <a:blip r:embed="rId3"/>
          <a:srcRect/>
          <a:stretch>
            <a:fillRect/>
          </a:stretch>
        </p:blipFill>
        <p:spPr bwMode="auto">
          <a:xfrm>
            <a:off x="928688" y="1924050"/>
            <a:ext cx="4651375" cy="3024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标题 1"/>
          <p:cNvSpPr>
            <a:spLocks noGrp="1"/>
          </p:cNvSpPr>
          <p:nvPr>
            <p:ph type="title" idx="4294967295"/>
          </p:nvPr>
        </p:nvSpPr>
        <p:spPr>
          <a:xfrm>
            <a:off x="539750" y="700088"/>
            <a:ext cx="6429375" cy="641350"/>
          </a:xfrm>
        </p:spPr>
        <p:txBody>
          <a:bodyPr/>
          <a:lstStyle/>
          <a:p>
            <a:pPr algn="l"/>
            <a:r>
              <a:rPr lang="zh-CN" altLang="en-US" sz="2400" smtClean="0">
                <a:solidFill>
                  <a:srgbClr val="007D7A"/>
                </a:solidFill>
                <a:latin typeface="Times New Roman" pitchFamily="18" charset="0"/>
                <a:ea typeface="微软雅黑" pitchFamily="34" charset="-122"/>
                <a:cs typeface="Times New Roman" pitchFamily="18" charset="0"/>
              </a:rPr>
              <a:t>多路复用的四种基本形式</a:t>
            </a:r>
            <a:endParaRPr lang="zh-CN" altLang="en-US" sz="1600" smtClean="0">
              <a:latin typeface="Times New Roman" pitchFamily="18" charset="0"/>
              <a:ea typeface="宋体" charset="-122"/>
              <a:cs typeface="Times New Roman" pitchFamily="18" charset="0"/>
            </a:endParaRPr>
          </a:p>
        </p:txBody>
      </p:sp>
      <p:sp>
        <p:nvSpPr>
          <p:cNvPr id="333826" name="内容占位符 2"/>
          <p:cNvSpPr>
            <a:spLocks noGrp="1"/>
          </p:cNvSpPr>
          <p:nvPr>
            <p:ph idx="4294967295"/>
          </p:nvPr>
        </p:nvSpPr>
        <p:spPr>
          <a:xfrm>
            <a:off x="395288" y="1347788"/>
            <a:ext cx="6121400" cy="3600450"/>
          </a:xfrm>
        </p:spPr>
        <p:txBody>
          <a:bodyPr/>
          <a:lstStyle/>
          <a:p>
            <a:pPr>
              <a:lnSpc>
                <a:spcPct val="110000"/>
              </a:lnSpc>
            </a:pPr>
            <a:r>
              <a:rPr lang="zh-CN" altLang="en-US" sz="2000" smtClean="0">
                <a:solidFill>
                  <a:srgbClr val="C00000"/>
                </a:solidFill>
                <a:latin typeface="Times New Roman" pitchFamily="18" charset="0"/>
                <a:ea typeface="微软雅黑" pitchFamily="34" charset="-122"/>
                <a:cs typeface="Times New Roman" pitchFamily="18" charset="0"/>
              </a:rPr>
              <a:t>时分多路复用</a:t>
            </a:r>
            <a:r>
              <a:rPr lang="zh-CN" altLang="en-US" sz="2000" smtClean="0">
                <a:solidFill>
                  <a:srgbClr val="1A3868"/>
                </a:solidFill>
                <a:latin typeface="Times New Roman" pitchFamily="18" charset="0"/>
                <a:ea typeface="微软雅黑" pitchFamily="34" charset="-122"/>
                <a:cs typeface="Times New Roman" pitchFamily="18" charset="0"/>
              </a:rPr>
              <a:t>（</a:t>
            </a:r>
            <a:r>
              <a:rPr lang="en-US" altLang="zh-CN" sz="2000" smtClean="0">
                <a:solidFill>
                  <a:srgbClr val="1A3868"/>
                </a:solidFill>
                <a:latin typeface="Times New Roman" pitchFamily="18" charset="0"/>
                <a:ea typeface="微软雅黑" pitchFamily="34" charset="-122"/>
                <a:cs typeface="Times New Roman" pitchFamily="18" charset="0"/>
              </a:rPr>
              <a:t>TDM</a:t>
            </a:r>
            <a:r>
              <a:rPr lang="zh-CN" altLang="en-US" sz="2000" smtClean="0">
                <a:solidFill>
                  <a:srgbClr val="1A3868"/>
                </a:solidFill>
                <a:latin typeface="Times New Roman" pitchFamily="18" charset="0"/>
                <a:ea typeface="微软雅黑" pitchFamily="34" charset="-122"/>
                <a:cs typeface="Times New Roman" pitchFamily="18" charset="0"/>
              </a:rPr>
              <a:t>）</a:t>
            </a:r>
          </a:p>
          <a:p>
            <a:pPr lvl="1">
              <a:lnSpc>
                <a:spcPct val="110000"/>
              </a:lnSpc>
            </a:pPr>
            <a:r>
              <a:rPr lang="zh-CN" altLang="en-US" smtClean="0">
                <a:solidFill>
                  <a:srgbClr val="1A3868"/>
                </a:solidFill>
                <a:latin typeface="Times New Roman" pitchFamily="18" charset="0"/>
                <a:ea typeface="微软雅黑" pitchFamily="34" charset="-122"/>
                <a:cs typeface="Times New Roman" pitchFamily="18" charset="0"/>
              </a:rPr>
              <a:t>为多个信道分配互不重叠的时间片。</a:t>
            </a:r>
          </a:p>
          <a:p>
            <a:pPr>
              <a:lnSpc>
                <a:spcPct val="110000"/>
              </a:lnSpc>
            </a:pPr>
            <a:r>
              <a:rPr lang="zh-CN" altLang="en-US" sz="2000" smtClean="0">
                <a:solidFill>
                  <a:srgbClr val="C00000"/>
                </a:solidFill>
                <a:latin typeface="Times New Roman" pitchFamily="18" charset="0"/>
                <a:ea typeface="微软雅黑" pitchFamily="34" charset="-122"/>
                <a:cs typeface="Times New Roman" pitchFamily="18" charset="0"/>
              </a:rPr>
              <a:t>频分多路复用</a:t>
            </a:r>
            <a:r>
              <a:rPr lang="zh-CN" altLang="en-US" sz="2000" smtClean="0">
                <a:solidFill>
                  <a:srgbClr val="1A3868"/>
                </a:solidFill>
                <a:latin typeface="Times New Roman" pitchFamily="18" charset="0"/>
                <a:ea typeface="微软雅黑" pitchFamily="34" charset="-122"/>
                <a:cs typeface="Times New Roman" pitchFamily="18" charset="0"/>
              </a:rPr>
              <a:t>（</a:t>
            </a:r>
            <a:r>
              <a:rPr lang="en-US" altLang="zh-CN" sz="2000" smtClean="0">
                <a:solidFill>
                  <a:srgbClr val="1A3868"/>
                </a:solidFill>
                <a:latin typeface="Times New Roman" pitchFamily="18" charset="0"/>
                <a:ea typeface="微软雅黑" pitchFamily="34" charset="-122"/>
                <a:cs typeface="Times New Roman" pitchFamily="18" charset="0"/>
              </a:rPr>
              <a:t>FDM</a:t>
            </a:r>
            <a:r>
              <a:rPr lang="zh-CN" altLang="en-US" sz="2000" smtClean="0">
                <a:solidFill>
                  <a:srgbClr val="1A3868"/>
                </a:solidFill>
                <a:latin typeface="Times New Roman" pitchFamily="18" charset="0"/>
                <a:ea typeface="微软雅黑" pitchFamily="34" charset="-122"/>
                <a:cs typeface="Times New Roman" pitchFamily="18" charset="0"/>
              </a:rPr>
              <a:t>）</a:t>
            </a:r>
          </a:p>
          <a:p>
            <a:pPr lvl="1">
              <a:lnSpc>
                <a:spcPct val="110000"/>
              </a:lnSpc>
            </a:pPr>
            <a:r>
              <a:rPr lang="zh-CN" altLang="en-US" smtClean="0">
                <a:solidFill>
                  <a:srgbClr val="1A3868"/>
                </a:solidFill>
                <a:latin typeface="Times New Roman" pitchFamily="18" charset="0"/>
                <a:ea typeface="微软雅黑" pitchFamily="34" charset="-122"/>
                <a:cs typeface="Times New Roman" pitchFamily="18" charset="0"/>
              </a:rPr>
              <a:t>设置多个频率互不重叠的信道</a:t>
            </a:r>
          </a:p>
          <a:p>
            <a:pPr>
              <a:lnSpc>
                <a:spcPct val="110000"/>
              </a:lnSpc>
            </a:pPr>
            <a:r>
              <a:rPr lang="zh-CN" altLang="en-US" sz="2000" smtClean="0">
                <a:solidFill>
                  <a:srgbClr val="C00000"/>
                </a:solidFill>
                <a:latin typeface="Times New Roman" pitchFamily="18" charset="0"/>
                <a:ea typeface="微软雅黑" pitchFamily="34" charset="-122"/>
                <a:cs typeface="Times New Roman" pitchFamily="18" charset="0"/>
              </a:rPr>
              <a:t>波分多路复用</a:t>
            </a:r>
            <a:r>
              <a:rPr lang="zh-CN" altLang="en-US" sz="2000" smtClean="0">
                <a:solidFill>
                  <a:srgbClr val="1A3868"/>
                </a:solidFill>
                <a:latin typeface="Times New Roman" pitchFamily="18" charset="0"/>
                <a:ea typeface="微软雅黑" pitchFamily="34" charset="-122"/>
                <a:cs typeface="Times New Roman" pitchFamily="18" charset="0"/>
              </a:rPr>
              <a:t>（</a:t>
            </a:r>
            <a:r>
              <a:rPr lang="en-US" altLang="zh-CN" sz="2000" smtClean="0">
                <a:solidFill>
                  <a:srgbClr val="1A3868"/>
                </a:solidFill>
                <a:latin typeface="Times New Roman" pitchFamily="18" charset="0"/>
                <a:ea typeface="微软雅黑" pitchFamily="34" charset="-122"/>
                <a:cs typeface="Times New Roman" pitchFamily="18" charset="0"/>
              </a:rPr>
              <a:t>WDM</a:t>
            </a:r>
            <a:r>
              <a:rPr lang="zh-CN" altLang="en-US" sz="2000" smtClean="0">
                <a:solidFill>
                  <a:srgbClr val="1A3868"/>
                </a:solidFill>
                <a:latin typeface="Times New Roman" pitchFamily="18" charset="0"/>
                <a:ea typeface="微软雅黑" pitchFamily="34" charset="-122"/>
                <a:cs typeface="Times New Roman" pitchFamily="18" charset="0"/>
              </a:rPr>
              <a:t>）</a:t>
            </a:r>
          </a:p>
          <a:p>
            <a:pPr lvl="1">
              <a:lnSpc>
                <a:spcPct val="110000"/>
              </a:lnSpc>
            </a:pPr>
            <a:r>
              <a:rPr lang="zh-CN" altLang="en-US" smtClean="0">
                <a:solidFill>
                  <a:srgbClr val="1A3868"/>
                </a:solidFill>
                <a:latin typeface="Times New Roman" pitchFamily="18" charset="0"/>
                <a:ea typeface="微软雅黑" pitchFamily="34" charset="-122"/>
                <a:cs typeface="Times New Roman" pitchFamily="18" charset="0"/>
              </a:rPr>
              <a:t>在一根光纤上复用多路光载波信号。</a:t>
            </a:r>
          </a:p>
          <a:p>
            <a:pPr>
              <a:lnSpc>
                <a:spcPct val="110000"/>
              </a:lnSpc>
            </a:pPr>
            <a:r>
              <a:rPr lang="zh-CN" altLang="en-US" sz="2000" smtClean="0">
                <a:solidFill>
                  <a:srgbClr val="C00000"/>
                </a:solidFill>
                <a:latin typeface="Times New Roman" pitchFamily="18" charset="0"/>
                <a:ea typeface="微软雅黑" pitchFamily="34" charset="-122"/>
                <a:cs typeface="Times New Roman" pitchFamily="18" charset="0"/>
              </a:rPr>
              <a:t>码分多路复用</a:t>
            </a:r>
            <a:r>
              <a:rPr lang="zh-CN" altLang="en-US" sz="2000" smtClean="0">
                <a:solidFill>
                  <a:srgbClr val="1A3868"/>
                </a:solidFill>
                <a:latin typeface="Times New Roman" pitchFamily="18" charset="0"/>
                <a:ea typeface="微软雅黑" pitchFamily="34" charset="-122"/>
                <a:cs typeface="Times New Roman" pitchFamily="18" charset="0"/>
              </a:rPr>
              <a:t>（</a:t>
            </a:r>
            <a:r>
              <a:rPr lang="en-US" altLang="zh-CN" sz="2000" smtClean="0">
                <a:solidFill>
                  <a:srgbClr val="1A3868"/>
                </a:solidFill>
                <a:latin typeface="Times New Roman" pitchFamily="18" charset="0"/>
                <a:ea typeface="微软雅黑" pitchFamily="34" charset="-122"/>
                <a:cs typeface="Times New Roman" pitchFamily="18" charset="0"/>
              </a:rPr>
              <a:t>CDM</a:t>
            </a:r>
            <a:r>
              <a:rPr lang="zh-CN" altLang="en-US" sz="2000" smtClean="0">
                <a:solidFill>
                  <a:srgbClr val="1A3868"/>
                </a:solidFill>
                <a:latin typeface="Times New Roman" pitchFamily="18" charset="0"/>
                <a:ea typeface="微软雅黑" pitchFamily="34" charset="-122"/>
                <a:cs typeface="Times New Roman" pitchFamily="18" charset="0"/>
              </a:rPr>
              <a:t>或</a:t>
            </a:r>
            <a:r>
              <a:rPr lang="en-US" altLang="zh-CN" sz="2000" smtClean="0">
                <a:solidFill>
                  <a:srgbClr val="1A3868"/>
                </a:solidFill>
                <a:latin typeface="Times New Roman" pitchFamily="18" charset="0"/>
                <a:ea typeface="微软雅黑" pitchFamily="34" charset="-122"/>
                <a:cs typeface="Times New Roman" pitchFamily="18" charset="0"/>
              </a:rPr>
              <a:t>CDMA</a:t>
            </a:r>
            <a:r>
              <a:rPr lang="zh-CN" altLang="en-US" sz="2000" smtClean="0">
                <a:solidFill>
                  <a:srgbClr val="1A3868"/>
                </a:solidFill>
                <a:latin typeface="Times New Roman" pitchFamily="18" charset="0"/>
                <a:ea typeface="微软雅黑" pitchFamily="34" charset="-122"/>
                <a:cs typeface="Times New Roman" pitchFamily="18" charset="0"/>
              </a:rPr>
              <a:t>）</a:t>
            </a:r>
          </a:p>
          <a:p>
            <a:pPr lvl="1">
              <a:lnSpc>
                <a:spcPct val="110000"/>
              </a:lnSpc>
            </a:pPr>
            <a:r>
              <a:rPr lang="zh-CN" altLang="en-US" smtClean="0">
                <a:solidFill>
                  <a:srgbClr val="1A3868"/>
                </a:solidFill>
                <a:latin typeface="Times New Roman" pitchFamily="18" charset="0"/>
                <a:ea typeface="微软雅黑" pitchFamily="34" charset="-122"/>
                <a:cs typeface="Times New Roman" pitchFamily="18" charset="0"/>
              </a:rPr>
              <a:t>在同一频段的不同的信道采用经过特殊挑选的码型，使得多个用户相互之间不产生干扰。</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标题 1"/>
          <p:cNvSpPr>
            <a:spLocks noGrp="1"/>
          </p:cNvSpPr>
          <p:nvPr>
            <p:ph type="title" idx="4294967295"/>
          </p:nvPr>
        </p:nvSpPr>
        <p:spPr>
          <a:xfrm>
            <a:off x="611188" y="752475"/>
            <a:ext cx="6429375" cy="668338"/>
          </a:xfrm>
        </p:spPr>
        <p:txBody>
          <a:bodyPr/>
          <a:lstStyle/>
          <a:p>
            <a:pPr algn="l"/>
            <a:r>
              <a:rPr lang="zh-CN" altLang="en-US" sz="2400" dirty="0" smtClean="0">
                <a:solidFill>
                  <a:srgbClr val="007D7A"/>
                </a:solidFill>
                <a:latin typeface="Times New Roman" pitchFamily="18" charset="0"/>
                <a:ea typeface="微软雅黑" pitchFamily="34" charset="-122"/>
                <a:cs typeface="Times New Roman" pitchFamily="18" charset="0"/>
              </a:rPr>
              <a:t>时分多路复用 </a:t>
            </a:r>
            <a:r>
              <a:rPr lang="en-US" altLang="zh-CN" sz="2400" dirty="0">
                <a:solidFill>
                  <a:srgbClr val="007D7A"/>
                </a:solidFill>
                <a:latin typeface="Times New Roman" pitchFamily="18" charset="0"/>
                <a:ea typeface="微软雅黑" pitchFamily="34" charset="-122"/>
                <a:cs typeface="Times New Roman" pitchFamily="18" charset="0"/>
              </a:rPr>
              <a:t>Time-Division Multiplexing</a:t>
            </a:r>
            <a:endParaRPr lang="zh-CN" altLang="en-US" sz="2400" dirty="0">
              <a:solidFill>
                <a:srgbClr val="007D7A"/>
              </a:solidFill>
              <a:latin typeface="Times New Roman" pitchFamily="18" charset="0"/>
              <a:ea typeface="微软雅黑" pitchFamily="34" charset="-122"/>
              <a:cs typeface="Times New Roman" pitchFamily="18" charset="0"/>
            </a:endParaRPr>
          </a:p>
        </p:txBody>
      </p:sp>
      <p:grpSp>
        <p:nvGrpSpPr>
          <p:cNvPr id="335874" name="Group 4"/>
          <p:cNvGrpSpPr>
            <a:grpSpLocks/>
          </p:cNvGrpSpPr>
          <p:nvPr/>
        </p:nvGrpSpPr>
        <p:grpSpPr bwMode="auto">
          <a:xfrm>
            <a:off x="395288" y="1997075"/>
            <a:ext cx="5672137" cy="2792413"/>
            <a:chOff x="494" y="1268"/>
            <a:chExt cx="4785" cy="2075"/>
          </a:xfrm>
        </p:grpSpPr>
        <p:sp>
          <p:nvSpPr>
            <p:cNvPr id="335875" name="Line 3"/>
            <p:cNvSpPr>
              <a:spLocks noChangeShapeType="1"/>
            </p:cNvSpPr>
            <p:nvPr/>
          </p:nvSpPr>
          <p:spPr bwMode="auto">
            <a:xfrm flipV="1">
              <a:off x="930" y="3242"/>
              <a:ext cx="3853" cy="7"/>
            </a:xfrm>
            <a:prstGeom prst="line">
              <a:avLst/>
            </a:prstGeom>
            <a:noFill/>
            <a:ln w="28575">
              <a:solidFill>
                <a:srgbClr val="333399"/>
              </a:solidFill>
              <a:round/>
              <a:headEnd/>
              <a:tailEnd type="triangle" w="sm" len="med"/>
            </a:ln>
          </p:spPr>
          <p:txBody>
            <a:bodyPr wrap="none" anchor="ctr"/>
            <a:lstStyle/>
            <a:p>
              <a:endParaRPr lang="zh-CN" altLang="en-US"/>
            </a:p>
          </p:txBody>
        </p:sp>
        <p:sp>
          <p:nvSpPr>
            <p:cNvPr id="335876" name="Text Box 4"/>
            <p:cNvSpPr txBox="1">
              <a:spLocks noChangeArrowheads="1"/>
            </p:cNvSpPr>
            <p:nvPr/>
          </p:nvSpPr>
          <p:spPr bwMode="auto">
            <a:xfrm>
              <a:off x="494" y="1268"/>
              <a:ext cx="498" cy="232"/>
            </a:xfrm>
            <a:prstGeom prst="rect">
              <a:avLst/>
            </a:prstGeom>
            <a:noFill/>
            <a:ln w="9525">
              <a:noFill/>
              <a:miter lim="800000"/>
              <a:headEnd/>
              <a:tailEnd/>
            </a:ln>
          </p:spPr>
          <p:txBody>
            <a:bodyPr wrap="none">
              <a:spAutoFit/>
            </a:bodyPr>
            <a:lstStyle/>
            <a:p>
              <a:pPr>
                <a:lnSpc>
                  <a:spcPct val="90000"/>
                </a:lnSpc>
              </a:pPr>
              <a:r>
                <a:rPr kumimoji="1" lang="zh-CN" altLang="en-US" sz="1600" b="0" u="none">
                  <a:solidFill>
                    <a:srgbClr val="333399"/>
                  </a:solidFill>
                  <a:ea typeface="黑体" pitchFamily="2" charset="-122"/>
                </a:rPr>
                <a:t>频率</a:t>
              </a:r>
            </a:p>
          </p:txBody>
        </p:sp>
        <p:sp>
          <p:nvSpPr>
            <p:cNvPr id="335877" name="Text Box 5"/>
            <p:cNvSpPr txBox="1">
              <a:spLocks noChangeArrowheads="1"/>
            </p:cNvSpPr>
            <p:nvPr/>
          </p:nvSpPr>
          <p:spPr bwMode="auto">
            <a:xfrm>
              <a:off x="4781" y="3111"/>
              <a:ext cx="498" cy="232"/>
            </a:xfrm>
            <a:prstGeom prst="rect">
              <a:avLst/>
            </a:prstGeom>
            <a:noFill/>
            <a:ln w="9525">
              <a:noFill/>
              <a:miter lim="800000"/>
              <a:headEnd/>
              <a:tailEnd/>
            </a:ln>
          </p:spPr>
          <p:txBody>
            <a:bodyPr wrap="none">
              <a:spAutoFit/>
            </a:bodyPr>
            <a:lstStyle/>
            <a:p>
              <a:pPr>
                <a:lnSpc>
                  <a:spcPct val="90000"/>
                </a:lnSpc>
              </a:pPr>
              <a:r>
                <a:rPr kumimoji="1" lang="zh-CN" altLang="en-US" sz="1600" b="0" u="none">
                  <a:solidFill>
                    <a:srgbClr val="333399"/>
                  </a:solidFill>
                  <a:ea typeface="黑体" pitchFamily="2" charset="-122"/>
                </a:rPr>
                <a:t>时间</a:t>
              </a:r>
            </a:p>
          </p:txBody>
        </p:sp>
        <p:sp>
          <p:nvSpPr>
            <p:cNvPr id="335878" name="Rectangle 6"/>
            <p:cNvSpPr>
              <a:spLocks noChangeArrowheads="1"/>
            </p:cNvSpPr>
            <p:nvPr/>
          </p:nvSpPr>
          <p:spPr bwMode="auto">
            <a:xfrm>
              <a:off x="1111" y="1661"/>
              <a:ext cx="181" cy="1179"/>
            </a:xfrm>
            <a:prstGeom prst="rect">
              <a:avLst/>
            </a:prstGeom>
            <a:solidFill>
              <a:srgbClr val="FFFF99"/>
            </a:solidFill>
            <a:ln w="9525">
              <a:noFill/>
              <a:miter lim="800000"/>
              <a:headEnd/>
              <a:tailEnd/>
            </a:ln>
          </p:spPr>
          <p:txBody>
            <a:bodyPr wrap="none" anchor="ctr"/>
            <a:lstStyle/>
            <a:p>
              <a:pPr algn="ctr"/>
              <a:r>
                <a:rPr lang="en-US" altLang="zh-CN" sz="1800" b="0" u="none">
                  <a:solidFill>
                    <a:srgbClr val="333399"/>
                  </a:solidFill>
                  <a:latin typeface="Arial" charset="0"/>
                  <a:ea typeface="宋体" charset="-122"/>
                </a:rPr>
                <a:t>B</a:t>
              </a:r>
            </a:p>
          </p:txBody>
        </p:sp>
        <p:sp>
          <p:nvSpPr>
            <p:cNvPr id="335879" name="Rectangle 7"/>
            <p:cNvSpPr>
              <a:spLocks noChangeArrowheads="1"/>
            </p:cNvSpPr>
            <p:nvPr/>
          </p:nvSpPr>
          <p:spPr bwMode="auto">
            <a:xfrm>
              <a:off x="1293" y="1661"/>
              <a:ext cx="181" cy="1179"/>
            </a:xfrm>
            <a:prstGeom prst="rect">
              <a:avLst/>
            </a:prstGeom>
            <a:solidFill>
              <a:srgbClr val="FFCCFF"/>
            </a:solidFill>
            <a:ln w="9525">
              <a:noFill/>
              <a:miter lim="800000"/>
              <a:headEnd/>
              <a:tailEnd/>
            </a:ln>
          </p:spPr>
          <p:txBody>
            <a:bodyPr wrap="none" anchor="ctr"/>
            <a:lstStyle/>
            <a:p>
              <a:pPr algn="ctr"/>
              <a:r>
                <a:rPr lang="en-US" altLang="zh-CN" sz="1800" b="0" u="none">
                  <a:solidFill>
                    <a:srgbClr val="333399"/>
                  </a:solidFill>
                  <a:latin typeface="Arial" charset="0"/>
                  <a:ea typeface="宋体" charset="-122"/>
                </a:rPr>
                <a:t>C</a:t>
              </a:r>
            </a:p>
          </p:txBody>
        </p:sp>
        <p:sp>
          <p:nvSpPr>
            <p:cNvPr id="335880" name="Rectangle 8"/>
            <p:cNvSpPr>
              <a:spLocks noChangeArrowheads="1"/>
            </p:cNvSpPr>
            <p:nvPr/>
          </p:nvSpPr>
          <p:spPr bwMode="auto">
            <a:xfrm>
              <a:off x="1837" y="1661"/>
              <a:ext cx="181" cy="1179"/>
            </a:xfrm>
            <a:prstGeom prst="rect">
              <a:avLst/>
            </a:prstGeom>
            <a:solidFill>
              <a:srgbClr val="FFFF99"/>
            </a:solidFill>
            <a:ln w="9525">
              <a:noFill/>
              <a:miter lim="800000"/>
              <a:headEnd/>
              <a:tailEnd/>
            </a:ln>
          </p:spPr>
          <p:txBody>
            <a:bodyPr wrap="none" anchor="ctr"/>
            <a:lstStyle/>
            <a:p>
              <a:pPr algn="ctr"/>
              <a:r>
                <a:rPr lang="en-US" altLang="zh-CN" sz="1800" b="0" u="none">
                  <a:solidFill>
                    <a:srgbClr val="333399"/>
                  </a:solidFill>
                  <a:latin typeface="Arial" charset="0"/>
                  <a:ea typeface="宋体" charset="-122"/>
                </a:rPr>
                <a:t>B</a:t>
              </a:r>
            </a:p>
          </p:txBody>
        </p:sp>
        <p:sp>
          <p:nvSpPr>
            <p:cNvPr id="335881" name="Rectangle 9"/>
            <p:cNvSpPr>
              <a:spLocks noChangeArrowheads="1"/>
            </p:cNvSpPr>
            <p:nvPr/>
          </p:nvSpPr>
          <p:spPr bwMode="auto">
            <a:xfrm>
              <a:off x="2019" y="1661"/>
              <a:ext cx="181" cy="1179"/>
            </a:xfrm>
            <a:prstGeom prst="rect">
              <a:avLst/>
            </a:prstGeom>
            <a:solidFill>
              <a:srgbClr val="FFCCFF"/>
            </a:solidFill>
            <a:ln w="9525">
              <a:noFill/>
              <a:miter lim="800000"/>
              <a:headEnd/>
              <a:tailEnd/>
            </a:ln>
          </p:spPr>
          <p:txBody>
            <a:bodyPr wrap="none" anchor="ctr"/>
            <a:lstStyle/>
            <a:p>
              <a:pPr algn="ctr"/>
              <a:r>
                <a:rPr lang="en-US" altLang="zh-CN" sz="1800" b="0" u="none">
                  <a:solidFill>
                    <a:srgbClr val="333399"/>
                  </a:solidFill>
                  <a:latin typeface="Arial" charset="0"/>
                  <a:ea typeface="宋体" charset="-122"/>
                </a:rPr>
                <a:t>C</a:t>
              </a:r>
            </a:p>
          </p:txBody>
        </p:sp>
        <p:sp>
          <p:nvSpPr>
            <p:cNvPr id="335882" name="Rectangle 10"/>
            <p:cNvSpPr>
              <a:spLocks noChangeArrowheads="1"/>
            </p:cNvSpPr>
            <p:nvPr/>
          </p:nvSpPr>
          <p:spPr bwMode="auto">
            <a:xfrm>
              <a:off x="2563" y="1661"/>
              <a:ext cx="181" cy="1179"/>
            </a:xfrm>
            <a:prstGeom prst="rect">
              <a:avLst/>
            </a:prstGeom>
            <a:solidFill>
              <a:srgbClr val="FFFF99"/>
            </a:solidFill>
            <a:ln w="9525">
              <a:noFill/>
              <a:miter lim="800000"/>
              <a:headEnd/>
              <a:tailEnd/>
            </a:ln>
          </p:spPr>
          <p:txBody>
            <a:bodyPr wrap="none" anchor="ctr"/>
            <a:lstStyle/>
            <a:p>
              <a:pPr algn="ctr"/>
              <a:r>
                <a:rPr lang="en-US" altLang="zh-CN" sz="1800" b="0" u="none">
                  <a:solidFill>
                    <a:srgbClr val="333399"/>
                  </a:solidFill>
                  <a:latin typeface="Arial" charset="0"/>
                  <a:ea typeface="宋体" charset="-122"/>
                </a:rPr>
                <a:t>B</a:t>
              </a:r>
            </a:p>
          </p:txBody>
        </p:sp>
        <p:sp>
          <p:nvSpPr>
            <p:cNvPr id="335883" name="Rectangle 11"/>
            <p:cNvSpPr>
              <a:spLocks noChangeArrowheads="1"/>
            </p:cNvSpPr>
            <p:nvPr/>
          </p:nvSpPr>
          <p:spPr bwMode="auto">
            <a:xfrm>
              <a:off x="2745" y="1661"/>
              <a:ext cx="181" cy="1179"/>
            </a:xfrm>
            <a:prstGeom prst="rect">
              <a:avLst/>
            </a:prstGeom>
            <a:solidFill>
              <a:srgbClr val="FFCCFF"/>
            </a:solidFill>
            <a:ln w="9525">
              <a:noFill/>
              <a:miter lim="800000"/>
              <a:headEnd/>
              <a:tailEnd/>
            </a:ln>
          </p:spPr>
          <p:txBody>
            <a:bodyPr wrap="none" anchor="ctr"/>
            <a:lstStyle/>
            <a:p>
              <a:pPr algn="ctr"/>
              <a:r>
                <a:rPr lang="en-US" altLang="zh-CN" sz="1800" b="0" u="none">
                  <a:solidFill>
                    <a:srgbClr val="333399"/>
                  </a:solidFill>
                  <a:latin typeface="Arial" charset="0"/>
                  <a:ea typeface="宋体" charset="-122"/>
                </a:rPr>
                <a:t>C</a:t>
              </a:r>
            </a:p>
          </p:txBody>
        </p:sp>
        <p:sp>
          <p:nvSpPr>
            <p:cNvPr id="335884" name="Rectangle 12"/>
            <p:cNvSpPr>
              <a:spLocks noChangeArrowheads="1"/>
            </p:cNvSpPr>
            <p:nvPr/>
          </p:nvSpPr>
          <p:spPr bwMode="auto">
            <a:xfrm>
              <a:off x="930" y="1661"/>
              <a:ext cx="181" cy="1179"/>
            </a:xfrm>
            <a:prstGeom prst="rect">
              <a:avLst/>
            </a:prstGeom>
            <a:solidFill>
              <a:srgbClr val="CCECFF"/>
            </a:solidFill>
            <a:ln w="9525">
              <a:noFill/>
              <a:miter lim="800000"/>
              <a:headEnd/>
              <a:tailEnd/>
            </a:ln>
          </p:spPr>
          <p:txBody>
            <a:bodyPr wrap="none" anchor="ctr"/>
            <a:lstStyle/>
            <a:p>
              <a:pPr algn="ctr"/>
              <a:r>
                <a:rPr lang="en-US" altLang="zh-CN" sz="1800" b="0" u="none">
                  <a:solidFill>
                    <a:srgbClr val="333399"/>
                  </a:solidFill>
                  <a:latin typeface="Arial" charset="0"/>
                  <a:ea typeface="宋体" charset="-122"/>
                </a:rPr>
                <a:t>A</a:t>
              </a:r>
            </a:p>
          </p:txBody>
        </p:sp>
        <p:sp>
          <p:nvSpPr>
            <p:cNvPr id="335885" name="Rectangle 13"/>
            <p:cNvSpPr>
              <a:spLocks noChangeArrowheads="1"/>
            </p:cNvSpPr>
            <p:nvPr/>
          </p:nvSpPr>
          <p:spPr bwMode="auto">
            <a:xfrm>
              <a:off x="1656" y="1661"/>
              <a:ext cx="181" cy="1179"/>
            </a:xfrm>
            <a:prstGeom prst="rect">
              <a:avLst/>
            </a:prstGeom>
            <a:solidFill>
              <a:srgbClr val="CCECFF"/>
            </a:solidFill>
            <a:ln w="9525">
              <a:noFill/>
              <a:miter lim="800000"/>
              <a:headEnd/>
              <a:tailEnd/>
            </a:ln>
          </p:spPr>
          <p:txBody>
            <a:bodyPr wrap="none" anchor="ctr"/>
            <a:lstStyle/>
            <a:p>
              <a:pPr algn="ctr"/>
              <a:r>
                <a:rPr lang="en-US" altLang="zh-CN" sz="1800" b="0" u="none">
                  <a:solidFill>
                    <a:srgbClr val="333399"/>
                  </a:solidFill>
                  <a:latin typeface="Arial" charset="0"/>
                  <a:ea typeface="宋体" charset="-122"/>
                </a:rPr>
                <a:t>A</a:t>
              </a:r>
            </a:p>
          </p:txBody>
        </p:sp>
        <p:sp>
          <p:nvSpPr>
            <p:cNvPr id="335886" name="Rectangle 14"/>
            <p:cNvSpPr>
              <a:spLocks noChangeArrowheads="1"/>
            </p:cNvSpPr>
            <p:nvPr/>
          </p:nvSpPr>
          <p:spPr bwMode="auto">
            <a:xfrm>
              <a:off x="2382" y="1661"/>
              <a:ext cx="181" cy="1179"/>
            </a:xfrm>
            <a:prstGeom prst="rect">
              <a:avLst/>
            </a:prstGeom>
            <a:solidFill>
              <a:srgbClr val="CCECFF"/>
            </a:solidFill>
            <a:ln w="9525">
              <a:noFill/>
              <a:miter lim="800000"/>
              <a:headEnd/>
              <a:tailEnd/>
            </a:ln>
          </p:spPr>
          <p:txBody>
            <a:bodyPr wrap="none" anchor="ctr"/>
            <a:lstStyle/>
            <a:p>
              <a:pPr algn="ctr"/>
              <a:r>
                <a:rPr lang="en-US" altLang="zh-CN" sz="1800" b="0" u="none">
                  <a:solidFill>
                    <a:srgbClr val="333399"/>
                  </a:solidFill>
                  <a:latin typeface="Arial" charset="0"/>
                  <a:ea typeface="宋体" charset="-122"/>
                </a:rPr>
                <a:t>A</a:t>
              </a:r>
            </a:p>
          </p:txBody>
        </p:sp>
        <p:sp>
          <p:nvSpPr>
            <p:cNvPr id="335887" name="Rectangle 15"/>
            <p:cNvSpPr>
              <a:spLocks noChangeArrowheads="1"/>
            </p:cNvSpPr>
            <p:nvPr/>
          </p:nvSpPr>
          <p:spPr bwMode="auto">
            <a:xfrm>
              <a:off x="3108" y="1661"/>
              <a:ext cx="181" cy="1179"/>
            </a:xfrm>
            <a:prstGeom prst="rect">
              <a:avLst/>
            </a:prstGeom>
            <a:solidFill>
              <a:srgbClr val="CCECFF"/>
            </a:solidFill>
            <a:ln w="9525">
              <a:noFill/>
              <a:miter lim="800000"/>
              <a:headEnd/>
              <a:tailEnd/>
            </a:ln>
          </p:spPr>
          <p:txBody>
            <a:bodyPr wrap="none" anchor="ctr"/>
            <a:lstStyle/>
            <a:p>
              <a:pPr algn="ctr"/>
              <a:r>
                <a:rPr lang="en-US" altLang="zh-CN" sz="1600" b="0" u="none">
                  <a:solidFill>
                    <a:srgbClr val="333399"/>
                  </a:solidFill>
                  <a:latin typeface="Arial" charset="0"/>
                  <a:ea typeface="宋体" charset="-122"/>
                </a:rPr>
                <a:t>A</a:t>
              </a:r>
            </a:p>
          </p:txBody>
        </p:sp>
        <p:sp>
          <p:nvSpPr>
            <p:cNvPr id="335888" name="Rectangle 16"/>
            <p:cNvSpPr>
              <a:spLocks noChangeArrowheads="1"/>
            </p:cNvSpPr>
            <p:nvPr/>
          </p:nvSpPr>
          <p:spPr bwMode="auto">
            <a:xfrm>
              <a:off x="3289" y="1661"/>
              <a:ext cx="181" cy="1179"/>
            </a:xfrm>
            <a:prstGeom prst="rect">
              <a:avLst/>
            </a:prstGeom>
            <a:solidFill>
              <a:srgbClr val="FFFF99"/>
            </a:solidFill>
            <a:ln w="9525">
              <a:noFill/>
              <a:miter lim="800000"/>
              <a:headEnd/>
              <a:tailEnd/>
            </a:ln>
          </p:spPr>
          <p:txBody>
            <a:bodyPr wrap="none" anchor="ctr"/>
            <a:lstStyle/>
            <a:p>
              <a:pPr algn="ctr"/>
              <a:r>
                <a:rPr lang="en-US" altLang="zh-CN" sz="1800" b="0" u="none">
                  <a:solidFill>
                    <a:srgbClr val="333399"/>
                  </a:solidFill>
                  <a:latin typeface="Arial" charset="0"/>
                  <a:ea typeface="宋体" charset="-122"/>
                </a:rPr>
                <a:t>B</a:t>
              </a:r>
            </a:p>
          </p:txBody>
        </p:sp>
        <p:sp>
          <p:nvSpPr>
            <p:cNvPr id="335889" name="Rectangle 17"/>
            <p:cNvSpPr>
              <a:spLocks noChangeArrowheads="1"/>
            </p:cNvSpPr>
            <p:nvPr/>
          </p:nvSpPr>
          <p:spPr bwMode="auto">
            <a:xfrm>
              <a:off x="3471" y="1661"/>
              <a:ext cx="181" cy="1179"/>
            </a:xfrm>
            <a:prstGeom prst="rect">
              <a:avLst/>
            </a:prstGeom>
            <a:solidFill>
              <a:srgbClr val="FFCCFF"/>
            </a:solidFill>
            <a:ln w="9525">
              <a:noFill/>
              <a:miter lim="800000"/>
              <a:headEnd/>
              <a:tailEnd/>
            </a:ln>
          </p:spPr>
          <p:txBody>
            <a:bodyPr wrap="none" anchor="ctr"/>
            <a:lstStyle/>
            <a:p>
              <a:pPr algn="ctr"/>
              <a:r>
                <a:rPr lang="en-US" altLang="zh-CN" sz="1800" b="0" u="none">
                  <a:solidFill>
                    <a:srgbClr val="333399"/>
                  </a:solidFill>
                  <a:latin typeface="Arial" charset="0"/>
                  <a:ea typeface="宋体" charset="-122"/>
                </a:rPr>
                <a:t>C</a:t>
              </a:r>
            </a:p>
          </p:txBody>
        </p:sp>
        <p:grpSp>
          <p:nvGrpSpPr>
            <p:cNvPr id="335890" name="Group 18"/>
            <p:cNvGrpSpPr>
              <a:grpSpLocks/>
            </p:cNvGrpSpPr>
            <p:nvPr/>
          </p:nvGrpSpPr>
          <p:grpSpPr bwMode="auto">
            <a:xfrm>
              <a:off x="1474" y="1661"/>
              <a:ext cx="2359" cy="1179"/>
              <a:chOff x="1474" y="1661"/>
              <a:chExt cx="2359" cy="1179"/>
            </a:xfrm>
          </p:grpSpPr>
          <p:sp>
            <p:nvSpPr>
              <p:cNvPr id="335919" name="Rectangle 19"/>
              <p:cNvSpPr>
                <a:spLocks noChangeArrowheads="1"/>
              </p:cNvSpPr>
              <p:nvPr/>
            </p:nvSpPr>
            <p:spPr bwMode="auto">
              <a:xfrm>
                <a:off x="1474" y="1661"/>
                <a:ext cx="181" cy="1179"/>
              </a:xfrm>
              <a:prstGeom prst="rect">
                <a:avLst/>
              </a:prstGeom>
              <a:solidFill>
                <a:srgbClr val="66FF99"/>
              </a:solidFill>
              <a:ln w="9525">
                <a:noFill/>
                <a:miter lim="800000"/>
                <a:headEnd/>
                <a:tailEnd/>
              </a:ln>
            </p:spPr>
            <p:txBody>
              <a:bodyPr wrap="none" anchor="ctr"/>
              <a:lstStyle/>
              <a:p>
                <a:pPr algn="ctr"/>
                <a:r>
                  <a:rPr lang="en-US" altLang="zh-CN" sz="1800" b="0" u="none">
                    <a:solidFill>
                      <a:srgbClr val="333399"/>
                    </a:solidFill>
                    <a:latin typeface="Arial" charset="0"/>
                    <a:ea typeface="宋体" charset="-122"/>
                  </a:rPr>
                  <a:t>D</a:t>
                </a:r>
              </a:p>
            </p:txBody>
          </p:sp>
          <p:sp>
            <p:nvSpPr>
              <p:cNvPr id="335920" name="Rectangle 20"/>
              <p:cNvSpPr>
                <a:spLocks noChangeArrowheads="1"/>
              </p:cNvSpPr>
              <p:nvPr/>
            </p:nvSpPr>
            <p:spPr bwMode="auto">
              <a:xfrm>
                <a:off x="2200" y="1661"/>
                <a:ext cx="181" cy="1179"/>
              </a:xfrm>
              <a:prstGeom prst="rect">
                <a:avLst/>
              </a:prstGeom>
              <a:solidFill>
                <a:srgbClr val="66FF99"/>
              </a:solidFill>
              <a:ln w="9525">
                <a:noFill/>
                <a:miter lim="800000"/>
                <a:headEnd/>
                <a:tailEnd/>
              </a:ln>
            </p:spPr>
            <p:txBody>
              <a:bodyPr wrap="none" anchor="ctr"/>
              <a:lstStyle/>
              <a:p>
                <a:pPr algn="ctr"/>
                <a:r>
                  <a:rPr lang="en-US" altLang="zh-CN" sz="1800" b="0" u="none">
                    <a:solidFill>
                      <a:srgbClr val="333399"/>
                    </a:solidFill>
                    <a:latin typeface="Arial" charset="0"/>
                    <a:ea typeface="宋体" charset="-122"/>
                  </a:rPr>
                  <a:t>D</a:t>
                </a:r>
              </a:p>
            </p:txBody>
          </p:sp>
          <p:sp>
            <p:nvSpPr>
              <p:cNvPr id="335921" name="Rectangle 21"/>
              <p:cNvSpPr>
                <a:spLocks noChangeArrowheads="1"/>
              </p:cNvSpPr>
              <p:nvPr/>
            </p:nvSpPr>
            <p:spPr bwMode="auto">
              <a:xfrm>
                <a:off x="2926" y="1661"/>
                <a:ext cx="181" cy="1179"/>
              </a:xfrm>
              <a:prstGeom prst="rect">
                <a:avLst/>
              </a:prstGeom>
              <a:solidFill>
                <a:srgbClr val="66FF99"/>
              </a:solidFill>
              <a:ln w="9525">
                <a:noFill/>
                <a:miter lim="800000"/>
                <a:headEnd/>
                <a:tailEnd/>
              </a:ln>
            </p:spPr>
            <p:txBody>
              <a:bodyPr wrap="none" anchor="ctr"/>
              <a:lstStyle/>
              <a:p>
                <a:pPr algn="ctr"/>
                <a:r>
                  <a:rPr lang="en-US" altLang="zh-CN" sz="1800" b="0" u="none">
                    <a:solidFill>
                      <a:srgbClr val="333399"/>
                    </a:solidFill>
                    <a:latin typeface="Arial" charset="0"/>
                    <a:ea typeface="宋体" charset="-122"/>
                  </a:rPr>
                  <a:t>D</a:t>
                </a:r>
              </a:p>
            </p:txBody>
          </p:sp>
          <p:sp>
            <p:nvSpPr>
              <p:cNvPr id="335922" name="Rectangle 22"/>
              <p:cNvSpPr>
                <a:spLocks noChangeArrowheads="1"/>
              </p:cNvSpPr>
              <p:nvPr/>
            </p:nvSpPr>
            <p:spPr bwMode="auto">
              <a:xfrm>
                <a:off x="3652" y="1661"/>
                <a:ext cx="181" cy="1179"/>
              </a:xfrm>
              <a:prstGeom prst="rect">
                <a:avLst/>
              </a:prstGeom>
              <a:solidFill>
                <a:srgbClr val="66FF99"/>
              </a:solidFill>
              <a:ln w="9525">
                <a:noFill/>
                <a:miter lim="800000"/>
                <a:headEnd/>
                <a:tailEnd/>
              </a:ln>
            </p:spPr>
            <p:txBody>
              <a:bodyPr wrap="none" anchor="ctr"/>
              <a:lstStyle/>
              <a:p>
                <a:pPr algn="ctr"/>
                <a:r>
                  <a:rPr lang="en-US" altLang="zh-CN" sz="1800" b="0" u="none">
                    <a:solidFill>
                      <a:srgbClr val="333399"/>
                    </a:solidFill>
                    <a:latin typeface="Arial" charset="0"/>
                    <a:ea typeface="宋体" charset="-122"/>
                  </a:rPr>
                  <a:t>D</a:t>
                </a:r>
              </a:p>
            </p:txBody>
          </p:sp>
        </p:grpSp>
        <p:sp>
          <p:nvSpPr>
            <p:cNvPr id="335891" name="Line 25"/>
            <p:cNvSpPr>
              <a:spLocks noChangeShapeType="1"/>
            </p:cNvSpPr>
            <p:nvPr/>
          </p:nvSpPr>
          <p:spPr bwMode="auto">
            <a:xfrm>
              <a:off x="1565" y="1434"/>
              <a:ext cx="2607" cy="0"/>
            </a:xfrm>
            <a:prstGeom prst="line">
              <a:avLst/>
            </a:prstGeom>
            <a:noFill/>
            <a:ln w="28575">
              <a:solidFill>
                <a:srgbClr val="333399"/>
              </a:solidFill>
              <a:round/>
              <a:headEnd/>
              <a:tailEnd/>
            </a:ln>
          </p:spPr>
          <p:txBody>
            <a:bodyPr/>
            <a:lstStyle/>
            <a:p>
              <a:endParaRPr lang="zh-CN" altLang="en-US"/>
            </a:p>
          </p:txBody>
        </p:sp>
        <p:sp>
          <p:nvSpPr>
            <p:cNvPr id="335892" name="Line 26"/>
            <p:cNvSpPr>
              <a:spLocks noChangeShapeType="1"/>
            </p:cNvSpPr>
            <p:nvPr/>
          </p:nvSpPr>
          <p:spPr bwMode="auto">
            <a:xfrm>
              <a:off x="1565" y="1434"/>
              <a:ext cx="0" cy="182"/>
            </a:xfrm>
            <a:prstGeom prst="line">
              <a:avLst/>
            </a:prstGeom>
            <a:noFill/>
            <a:ln w="28575">
              <a:solidFill>
                <a:srgbClr val="333399"/>
              </a:solidFill>
              <a:round/>
              <a:headEnd/>
              <a:tailEnd type="triangle" w="med" len="med"/>
            </a:ln>
          </p:spPr>
          <p:txBody>
            <a:bodyPr/>
            <a:lstStyle/>
            <a:p>
              <a:endParaRPr lang="zh-CN" altLang="en-US"/>
            </a:p>
          </p:txBody>
        </p:sp>
        <p:sp>
          <p:nvSpPr>
            <p:cNvPr id="335893" name="Line 27"/>
            <p:cNvSpPr>
              <a:spLocks noChangeShapeType="1"/>
            </p:cNvSpPr>
            <p:nvPr/>
          </p:nvSpPr>
          <p:spPr bwMode="auto">
            <a:xfrm>
              <a:off x="2294" y="1434"/>
              <a:ext cx="0" cy="182"/>
            </a:xfrm>
            <a:prstGeom prst="line">
              <a:avLst/>
            </a:prstGeom>
            <a:noFill/>
            <a:ln w="28575">
              <a:solidFill>
                <a:srgbClr val="333399"/>
              </a:solidFill>
              <a:round/>
              <a:headEnd/>
              <a:tailEnd type="triangle" w="med" len="med"/>
            </a:ln>
          </p:spPr>
          <p:txBody>
            <a:bodyPr/>
            <a:lstStyle/>
            <a:p>
              <a:endParaRPr lang="zh-CN" altLang="en-US"/>
            </a:p>
          </p:txBody>
        </p:sp>
        <p:sp>
          <p:nvSpPr>
            <p:cNvPr id="335894" name="Line 28"/>
            <p:cNvSpPr>
              <a:spLocks noChangeShapeType="1"/>
            </p:cNvSpPr>
            <p:nvPr/>
          </p:nvSpPr>
          <p:spPr bwMode="auto">
            <a:xfrm>
              <a:off x="3024" y="1434"/>
              <a:ext cx="0" cy="182"/>
            </a:xfrm>
            <a:prstGeom prst="line">
              <a:avLst/>
            </a:prstGeom>
            <a:noFill/>
            <a:ln w="28575">
              <a:solidFill>
                <a:srgbClr val="333399"/>
              </a:solidFill>
              <a:round/>
              <a:headEnd/>
              <a:tailEnd type="triangle" w="med" len="med"/>
            </a:ln>
          </p:spPr>
          <p:txBody>
            <a:bodyPr/>
            <a:lstStyle/>
            <a:p>
              <a:endParaRPr lang="zh-CN" altLang="en-US"/>
            </a:p>
          </p:txBody>
        </p:sp>
        <p:sp>
          <p:nvSpPr>
            <p:cNvPr id="335895" name="Line 29"/>
            <p:cNvSpPr>
              <a:spLocks noChangeShapeType="1"/>
            </p:cNvSpPr>
            <p:nvPr/>
          </p:nvSpPr>
          <p:spPr bwMode="auto">
            <a:xfrm>
              <a:off x="3753" y="1434"/>
              <a:ext cx="0" cy="182"/>
            </a:xfrm>
            <a:prstGeom prst="line">
              <a:avLst/>
            </a:prstGeom>
            <a:noFill/>
            <a:ln w="28575">
              <a:solidFill>
                <a:srgbClr val="333399"/>
              </a:solidFill>
              <a:round/>
              <a:headEnd/>
              <a:tailEnd type="triangle" w="med" len="med"/>
            </a:ln>
          </p:spPr>
          <p:txBody>
            <a:bodyPr/>
            <a:lstStyle/>
            <a:p>
              <a:endParaRPr lang="zh-CN" altLang="en-US"/>
            </a:p>
          </p:txBody>
        </p:sp>
        <p:grpSp>
          <p:nvGrpSpPr>
            <p:cNvPr id="335896" name="Group 30"/>
            <p:cNvGrpSpPr>
              <a:grpSpLocks/>
            </p:cNvGrpSpPr>
            <p:nvPr/>
          </p:nvGrpSpPr>
          <p:grpSpPr bwMode="auto">
            <a:xfrm>
              <a:off x="930" y="2886"/>
              <a:ext cx="792" cy="323"/>
              <a:chOff x="930" y="2886"/>
              <a:chExt cx="792" cy="323"/>
            </a:xfrm>
          </p:grpSpPr>
          <p:sp>
            <p:nvSpPr>
              <p:cNvPr id="335917" name="Text Box 31"/>
              <p:cNvSpPr txBox="1">
                <a:spLocks noChangeArrowheads="1"/>
              </p:cNvSpPr>
              <p:nvPr/>
            </p:nvSpPr>
            <p:spPr bwMode="auto">
              <a:xfrm>
                <a:off x="976" y="2976"/>
                <a:ext cx="746" cy="233"/>
              </a:xfrm>
              <a:prstGeom prst="rect">
                <a:avLst/>
              </a:prstGeom>
              <a:noFill/>
              <a:ln w="9525">
                <a:noFill/>
                <a:miter lim="800000"/>
                <a:headEnd/>
                <a:tailEnd/>
              </a:ln>
            </p:spPr>
            <p:txBody>
              <a:bodyPr wrap="none">
                <a:spAutoFit/>
              </a:bodyPr>
              <a:lstStyle/>
              <a:p>
                <a:pPr>
                  <a:lnSpc>
                    <a:spcPct val="90000"/>
                  </a:lnSpc>
                </a:pPr>
                <a:r>
                  <a:rPr kumimoji="1" lang="en-US" altLang="zh-CN" sz="1600" b="0" u="none">
                    <a:solidFill>
                      <a:srgbClr val="333399"/>
                    </a:solidFill>
                    <a:latin typeface="Arial" charset="0"/>
                    <a:ea typeface="黑体" pitchFamily="2" charset="-122"/>
                  </a:rPr>
                  <a:t>TDM </a:t>
                </a:r>
                <a:r>
                  <a:rPr kumimoji="1" lang="zh-CN" altLang="en-US" sz="1600" b="0" u="none">
                    <a:solidFill>
                      <a:srgbClr val="333399"/>
                    </a:solidFill>
                    <a:latin typeface="Arial" charset="0"/>
                    <a:ea typeface="黑体" pitchFamily="2" charset="-122"/>
                  </a:rPr>
                  <a:t>帧</a:t>
                </a:r>
              </a:p>
            </p:txBody>
          </p:sp>
          <p:sp>
            <p:nvSpPr>
              <p:cNvPr id="335918" name="AutoShape 32"/>
              <p:cNvSpPr>
                <a:spLocks/>
              </p:cNvSpPr>
              <p:nvPr/>
            </p:nvSpPr>
            <p:spPr bwMode="auto">
              <a:xfrm rot="16200000" flipV="1">
                <a:off x="1248" y="2568"/>
                <a:ext cx="90" cy="725"/>
              </a:xfrm>
              <a:prstGeom prst="leftBrace">
                <a:avLst>
                  <a:gd name="adj1" fmla="val 67130"/>
                  <a:gd name="adj2" fmla="val 50000"/>
                </a:avLst>
              </a:prstGeom>
              <a:noFill/>
              <a:ln w="19050">
                <a:solidFill>
                  <a:srgbClr val="333399"/>
                </a:solidFill>
                <a:round/>
                <a:headEnd/>
                <a:tailEnd/>
              </a:ln>
            </p:spPr>
            <p:txBody>
              <a:bodyPr rot="10800000" vert="eaVert" wrap="none" anchor="ctr"/>
              <a:lstStyle/>
              <a:p>
                <a:pPr algn="ctr"/>
                <a:endParaRPr lang="zh-CN" altLang="en-US" sz="1800" b="0" u="none">
                  <a:solidFill>
                    <a:schemeClr val="tx1"/>
                  </a:solidFill>
                  <a:latin typeface="Tahoma" pitchFamily="34" charset="0"/>
                  <a:ea typeface="宋体" charset="-122"/>
                </a:endParaRPr>
              </a:p>
            </p:txBody>
          </p:sp>
        </p:grpSp>
        <p:grpSp>
          <p:nvGrpSpPr>
            <p:cNvPr id="335897" name="Group 33"/>
            <p:cNvGrpSpPr>
              <a:grpSpLocks/>
            </p:cNvGrpSpPr>
            <p:nvPr/>
          </p:nvGrpSpPr>
          <p:grpSpPr bwMode="auto">
            <a:xfrm>
              <a:off x="1655" y="2886"/>
              <a:ext cx="791" cy="323"/>
              <a:chOff x="1655" y="2886"/>
              <a:chExt cx="791" cy="323"/>
            </a:xfrm>
          </p:grpSpPr>
          <p:sp>
            <p:nvSpPr>
              <p:cNvPr id="335915" name="Text Box 34"/>
              <p:cNvSpPr txBox="1">
                <a:spLocks noChangeArrowheads="1"/>
              </p:cNvSpPr>
              <p:nvPr/>
            </p:nvSpPr>
            <p:spPr bwMode="auto">
              <a:xfrm>
                <a:off x="1701" y="2976"/>
                <a:ext cx="745" cy="233"/>
              </a:xfrm>
              <a:prstGeom prst="rect">
                <a:avLst/>
              </a:prstGeom>
              <a:noFill/>
              <a:ln w="9525">
                <a:noFill/>
                <a:miter lim="800000"/>
                <a:headEnd/>
                <a:tailEnd/>
              </a:ln>
            </p:spPr>
            <p:txBody>
              <a:bodyPr wrap="none">
                <a:spAutoFit/>
              </a:bodyPr>
              <a:lstStyle/>
              <a:p>
                <a:pPr>
                  <a:lnSpc>
                    <a:spcPct val="90000"/>
                  </a:lnSpc>
                </a:pPr>
                <a:r>
                  <a:rPr kumimoji="1" lang="en-US" altLang="zh-CN" sz="1600" b="0" u="none">
                    <a:solidFill>
                      <a:srgbClr val="333399"/>
                    </a:solidFill>
                    <a:latin typeface="Arial" charset="0"/>
                    <a:ea typeface="黑体" pitchFamily="2" charset="-122"/>
                  </a:rPr>
                  <a:t>TDM </a:t>
                </a:r>
                <a:r>
                  <a:rPr kumimoji="1" lang="zh-CN" altLang="en-US" sz="1600" b="0" u="none">
                    <a:solidFill>
                      <a:srgbClr val="333399"/>
                    </a:solidFill>
                    <a:latin typeface="Arial" charset="0"/>
                    <a:ea typeface="黑体" pitchFamily="2" charset="-122"/>
                  </a:rPr>
                  <a:t>帧</a:t>
                </a:r>
              </a:p>
            </p:txBody>
          </p:sp>
          <p:sp>
            <p:nvSpPr>
              <p:cNvPr id="335916" name="AutoShape 35"/>
              <p:cNvSpPr>
                <a:spLocks/>
              </p:cNvSpPr>
              <p:nvPr/>
            </p:nvSpPr>
            <p:spPr bwMode="auto">
              <a:xfrm rot="16200000" flipV="1">
                <a:off x="1973" y="2568"/>
                <a:ext cx="90" cy="725"/>
              </a:xfrm>
              <a:prstGeom prst="leftBrace">
                <a:avLst>
                  <a:gd name="adj1" fmla="val 67130"/>
                  <a:gd name="adj2" fmla="val 50000"/>
                </a:avLst>
              </a:prstGeom>
              <a:noFill/>
              <a:ln w="19050">
                <a:solidFill>
                  <a:srgbClr val="333399"/>
                </a:solidFill>
                <a:round/>
                <a:headEnd/>
                <a:tailEnd/>
              </a:ln>
            </p:spPr>
            <p:txBody>
              <a:bodyPr rot="10800000" vert="eaVert" wrap="none" anchor="ctr"/>
              <a:lstStyle/>
              <a:p>
                <a:pPr algn="ctr"/>
                <a:endParaRPr lang="zh-CN" altLang="en-US" sz="1800" b="0" u="none">
                  <a:solidFill>
                    <a:schemeClr val="tx1"/>
                  </a:solidFill>
                  <a:latin typeface="Tahoma" pitchFamily="34" charset="0"/>
                  <a:ea typeface="宋体" charset="-122"/>
                </a:endParaRPr>
              </a:p>
            </p:txBody>
          </p:sp>
        </p:grpSp>
        <p:grpSp>
          <p:nvGrpSpPr>
            <p:cNvPr id="335898" name="Group 36"/>
            <p:cNvGrpSpPr>
              <a:grpSpLocks/>
            </p:cNvGrpSpPr>
            <p:nvPr/>
          </p:nvGrpSpPr>
          <p:grpSpPr bwMode="auto">
            <a:xfrm>
              <a:off x="2380" y="2886"/>
              <a:ext cx="792" cy="323"/>
              <a:chOff x="2380" y="2886"/>
              <a:chExt cx="792" cy="323"/>
            </a:xfrm>
          </p:grpSpPr>
          <p:sp>
            <p:nvSpPr>
              <p:cNvPr id="335913" name="Text Box 37"/>
              <p:cNvSpPr txBox="1">
                <a:spLocks noChangeArrowheads="1"/>
              </p:cNvSpPr>
              <p:nvPr/>
            </p:nvSpPr>
            <p:spPr bwMode="auto">
              <a:xfrm>
                <a:off x="2426" y="2976"/>
                <a:ext cx="746" cy="233"/>
              </a:xfrm>
              <a:prstGeom prst="rect">
                <a:avLst/>
              </a:prstGeom>
              <a:noFill/>
              <a:ln w="9525">
                <a:noFill/>
                <a:miter lim="800000"/>
                <a:headEnd/>
                <a:tailEnd/>
              </a:ln>
            </p:spPr>
            <p:txBody>
              <a:bodyPr wrap="none">
                <a:spAutoFit/>
              </a:bodyPr>
              <a:lstStyle/>
              <a:p>
                <a:pPr>
                  <a:lnSpc>
                    <a:spcPct val="90000"/>
                  </a:lnSpc>
                </a:pPr>
                <a:r>
                  <a:rPr kumimoji="1" lang="en-US" altLang="zh-CN" sz="1600" b="0" u="none">
                    <a:solidFill>
                      <a:srgbClr val="333399"/>
                    </a:solidFill>
                    <a:latin typeface="Arial" charset="0"/>
                    <a:ea typeface="黑体" pitchFamily="2" charset="-122"/>
                  </a:rPr>
                  <a:t>TDM </a:t>
                </a:r>
                <a:r>
                  <a:rPr kumimoji="1" lang="zh-CN" altLang="en-US" sz="1600" b="0" u="none">
                    <a:solidFill>
                      <a:srgbClr val="333399"/>
                    </a:solidFill>
                    <a:latin typeface="Arial" charset="0"/>
                    <a:ea typeface="黑体" pitchFamily="2" charset="-122"/>
                  </a:rPr>
                  <a:t>帧</a:t>
                </a:r>
              </a:p>
            </p:txBody>
          </p:sp>
          <p:sp>
            <p:nvSpPr>
              <p:cNvPr id="335914" name="AutoShape 38"/>
              <p:cNvSpPr>
                <a:spLocks/>
              </p:cNvSpPr>
              <p:nvPr/>
            </p:nvSpPr>
            <p:spPr bwMode="auto">
              <a:xfrm rot="16200000" flipV="1">
                <a:off x="2698" y="2568"/>
                <a:ext cx="90" cy="725"/>
              </a:xfrm>
              <a:prstGeom prst="leftBrace">
                <a:avLst>
                  <a:gd name="adj1" fmla="val 67130"/>
                  <a:gd name="adj2" fmla="val 50000"/>
                </a:avLst>
              </a:prstGeom>
              <a:noFill/>
              <a:ln w="19050">
                <a:solidFill>
                  <a:srgbClr val="333399"/>
                </a:solidFill>
                <a:round/>
                <a:headEnd/>
                <a:tailEnd/>
              </a:ln>
            </p:spPr>
            <p:txBody>
              <a:bodyPr rot="10800000" vert="eaVert" wrap="none" anchor="ctr"/>
              <a:lstStyle/>
              <a:p>
                <a:pPr algn="ctr"/>
                <a:endParaRPr lang="zh-CN" altLang="en-US" sz="1800" b="0" u="none">
                  <a:solidFill>
                    <a:schemeClr val="tx1"/>
                  </a:solidFill>
                  <a:latin typeface="Tahoma" pitchFamily="34" charset="0"/>
                  <a:ea typeface="宋体" charset="-122"/>
                </a:endParaRPr>
              </a:p>
            </p:txBody>
          </p:sp>
        </p:grpSp>
        <p:grpSp>
          <p:nvGrpSpPr>
            <p:cNvPr id="335899" name="Group 39"/>
            <p:cNvGrpSpPr>
              <a:grpSpLocks/>
            </p:cNvGrpSpPr>
            <p:nvPr/>
          </p:nvGrpSpPr>
          <p:grpSpPr bwMode="auto">
            <a:xfrm>
              <a:off x="3105" y="2886"/>
              <a:ext cx="791" cy="323"/>
              <a:chOff x="3105" y="2886"/>
              <a:chExt cx="791" cy="323"/>
            </a:xfrm>
          </p:grpSpPr>
          <p:sp>
            <p:nvSpPr>
              <p:cNvPr id="335911" name="Text Box 40"/>
              <p:cNvSpPr txBox="1">
                <a:spLocks noChangeArrowheads="1"/>
              </p:cNvSpPr>
              <p:nvPr/>
            </p:nvSpPr>
            <p:spPr bwMode="auto">
              <a:xfrm>
                <a:off x="3151" y="2976"/>
                <a:ext cx="745" cy="233"/>
              </a:xfrm>
              <a:prstGeom prst="rect">
                <a:avLst/>
              </a:prstGeom>
              <a:noFill/>
              <a:ln w="9525">
                <a:noFill/>
                <a:miter lim="800000"/>
                <a:headEnd/>
                <a:tailEnd/>
              </a:ln>
            </p:spPr>
            <p:txBody>
              <a:bodyPr wrap="none">
                <a:spAutoFit/>
              </a:bodyPr>
              <a:lstStyle/>
              <a:p>
                <a:pPr>
                  <a:lnSpc>
                    <a:spcPct val="90000"/>
                  </a:lnSpc>
                </a:pPr>
                <a:r>
                  <a:rPr kumimoji="1" lang="en-US" altLang="zh-CN" sz="1600" b="0" u="none">
                    <a:solidFill>
                      <a:srgbClr val="333399"/>
                    </a:solidFill>
                    <a:latin typeface="Arial" charset="0"/>
                    <a:ea typeface="黑体" pitchFamily="2" charset="-122"/>
                  </a:rPr>
                  <a:t>TDM </a:t>
                </a:r>
                <a:r>
                  <a:rPr kumimoji="1" lang="zh-CN" altLang="en-US" sz="1600" b="0" u="none">
                    <a:solidFill>
                      <a:srgbClr val="333399"/>
                    </a:solidFill>
                    <a:latin typeface="Arial" charset="0"/>
                    <a:ea typeface="黑体" pitchFamily="2" charset="-122"/>
                  </a:rPr>
                  <a:t>帧</a:t>
                </a:r>
              </a:p>
            </p:txBody>
          </p:sp>
          <p:sp>
            <p:nvSpPr>
              <p:cNvPr id="335912" name="AutoShape 41"/>
              <p:cNvSpPr>
                <a:spLocks/>
              </p:cNvSpPr>
              <p:nvPr/>
            </p:nvSpPr>
            <p:spPr bwMode="auto">
              <a:xfrm rot="16200000" flipV="1">
                <a:off x="3423" y="2568"/>
                <a:ext cx="90" cy="725"/>
              </a:xfrm>
              <a:prstGeom prst="leftBrace">
                <a:avLst>
                  <a:gd name="adj1" fmla="val 67130"/>
                  <a:gd name="adj2" fmla="val 50000"/>
                </a:avLst>
              </a:prstGeom>
              <a:noFill/>
              <a:ln w="19050">
                <a:solidFill>
                  <a:srgbClr val="333399"/>
                </a:solidFill>
                <a:round/>
                <a:headEnd/>
                <a:tailEnd/>
              </a:ln>
            </p:spPr>
            <p:txBody>
              <a:bodyPr rot="10800000" vert="eaVert" wrap="none" anchor="ctr"/>
              <a:lstStyle/>
              <a:p>
                <a:pPr algn="ctr"/>
                <a:endParaRPr lang="zh-CN" altLang="en-US" sz="1800" b="0" u="none">
                  <a:solidFill>
                    <a:schemeClr val="tx1"/>
                  </a:solidFill>
                  <a:latin typeface="Tahoma" pitchFamily="34" charset="0"/>
                  <a:ea typeface="宋体" charset="-122"/>
                </a:endParaRPr>
              </a:p>
            </p:txBody>
          </p:sp>
        </p:grpSp>
        <p:sp>
          <p:nvSpPr>
            <p:cNvPr id="335900" name="Rectangle 42"/>
            <p:cNvSpPr>
              <a:spLocks noChangeArrowheads="1"/>
            </p:cNvSpPr>
            <p:nvPr/>
          </p:nvSpPr>
          <p:spPr bwMode="auto">
            <a:xfrm>
              <a:off x="4058" y="2093"/>
              <a:ext cx="324" cy="247"/>
            </a:xfrm>
            <a:prstGeom prst="rect">
              <a:avLst/>
            </a:prstGeom>
            <a:noFill/>
            <a:ln w="12700">
              <a:noFill/>
              <a:miter lim="800000"/>
              <a:headEnd/>
              <a:tailEnd/>
            </a:ln>
          </p:spPr>
          <p:txBody>
            <a:bodyPr wrap="none" lIns="90488" tIns="44450" rIns="90488" bIns="44450">
              <a:spAutoFit/>
            </a:bodyPr>
            <a:lstStyle/>
            <a:p>
              <a:pPr defTabSz="762000" eaLnBrk="0" hangingPunct="0"/>
              <a:r>
                <a:rPr kumimoji="1" lang="en-US" altLang="zh-CN" sz="1600" u="none">
                  <a:solidFill>
                    <a:srgbClr val="333399"/>
                  </a:solidFill>
                  <a:ea typeface="宋体" charset="-122"/>
                </a:rPr>
                <a:t>…</a:t>
              </a:r>
            </a:p>
          </p:txBody>
        </p:sp>
        <p:sp>
          <p:nvSpPr>
            <p:cNvPr id="335901" name="Line 43"/>
            <p:cNvSpPr>
              <a:spLocks noChangeShapeType="1"/>
            </p:cNvSpPr>
            <p:nvPr/>
          </p:nvSpPr>
          <p:spPr bwMode="auto">
            <a:xfrm rot="-5400000">
              <a:off x="-5" y="2311"/>
              <a:ext cx="1870" cy="0"/>
            </a:xfrm>
            <a:prstGeom prst="line">
              <a:avLst/>
            </a:prstGeom>
            <a:noFill/>
            <a:ln w="28575">
              <a:solidFill>
                <a:srgbClr val="333399"/>
              </a:solidFill>
              <a:round/>
              <a:headEnd/>
              <a:tailEnd type="triangle" w="sm" len="med"/>
            </a:ln>
          </p:spPr>
          <p:txBody>
            <a:bodyPr wrap="none" anchor="ctr"/>
            <a:lstStyle/>
            <a:p>
              <a:endParaRPr lang="zh-CN" altLang="en-US"/>
            </a:p>
          </p:txBody>
        </p:sp>
        <p:grpSp>
          <p:nvGrpSpPr>
            <p:cNvPr id="335902" name="Group 44"/>
            <p:cNvGrpSpPr>
              <a:grpSpLocks/>
            </p:cNvGrpSpPr>
            <p:nvPr/>
          </p:nvGrpSpPr>
          <p:grpSpPr bwMode="auto">
            <a:xfrm>
              <a:off x="3833" y="2886"/>
              <a:ext cx="792" cy="323"/>
              <a:chOff x="3105" y="2886"/>
              <a:chExt cx="792" cy="323"/>
            </a:xfrm>
          </p:grpSpPr>
          <p:sp>
            <p:nvSpPr>
              <p:cNvPr id="335909" name="Text Box 45"/>
              <p:cNvSpPr txBox="1">
                <a:spLocks noChangeArrowheads="1"/>
              </p:cNvSpPr>
              <p:nvPr/>
            </p:nvSpPr>
            <p:spPr bwMode="auto">
              <a:xfrm>
                <a:off x="3152" y="2976"/>
                <a:ext cx="745" cy="233"/>
              </a:xfrm>
              <a:prstGeom prst="rect">
                <a:avLst/>
              </a:prstGeom>
              <a:noFill/>
              <a:ln w="9525">
                <a:noFill/>
                <a:miter lim="800000"/>
                <a:headEnd/>
                <a:tailEnd/>
              </a:ln>
            </p:spPr>
            <p:txBody>
              <a:bodyPr wrap="none">
                <a:spAutoFit/>
              </a:bodyPr>
              <a:lstStyle/>
              <a:p>
                <a:pPr>
                  <a:lnSpc>
                    <a:spcPct val="90000"/>
                  </a:lnSpc>
                </a:pPr>
                <a:r>
                  <a:rPr kumimoji="1" lang="en-US" altLang="zh-CN" sz="1600" b="0" u="none">
                    <a:solidFill>
                      <a:srgbClr val="333399"/>
                    </a:solidFill>
                    <a:latin typeface="Arial" charset="0"/>
                    <a:ea typeface="黑体" pitchFamily="2" charset="-122"/>
                  </a:rPr>
                  <a:t>TDM </a:t>
                </a:r>
                <a:r>
                  <a:rPr kumimoji="1" lang="zh-CN" altLang="en-US" sz="1600" b="0" u="none">
                    <a:solidFill>
                      <a:srgbClr val="333399"/>
                    </a:solidFill>
                    <a:latin typeface="Arial" charset="0"/>
                    <a:ea typeface="黑体" pitchFamily="2" charset="-122"/>
                  </a:rPr>
                  <a:t>帧</a:t>
                </a:r>
              </a:p>
            </p:txBody>
          </p:sp>
          <p:sp>
            <p:nvSpPr>
              <p:cNvPr id="335910" name="AutoShape 46"/>
              <p:cNvSpPr>
                <a:spLocks/>
              </p:cNvSpPr>
              <p:nvPr/>
            </p:nvSpPr>
            <p:spPr bwMode="auto">
              <a:xfrm rot="16200000" flipV="1">
                <a:off x="3423" y="2568"/>
                <a:ext cx="90" cy="725"/>
              </a:xfrm>
              <a:prstGeom prst="leftBrace">
                <a:avLst>
                  <a:gd name="adj1" fmla="val 67130"/>
                  <a:gd name="adj2" fmla="val 50000"/>
                </a:avLst>
              </a:prstGeom>
              <a:noFill/>
              <a:ln w="19050">
                <a:solidFill>
                  <a:srgbClr val="333399"/>
                </a:solidFill>
                <a:round/>
                <a:headEnd/>
                <a:tailEnd/>
              </a:ln>
            </p:spPr>
            <p:txBody>
              <a:bodyPr rot="10800000" vert="eaVert" wrap="none" anchor="ctr"/>
              <a:lstStyle/>
              <a:p>
                <a:pPr algn="ctr"/>
                <a:endParaRPr lang="zh-CN" altLang="en-US" sz="1800" b="0" u="none">
                  <a:solidFill>
                    <a:schemeClr val="tx1"/>
                  </a:solidFill>
                  <a:latin typeface="Tahoma" pitchFamily="34" charset="0"/>
                  <a:ea typeface="宋体" charset="-122"/>
                </a:endParaRPr>
              </a:p>
            </p:txBody>
          </p:sp>
        </p:grpSp>
        <p:grpSp>
          <p:nvGrpSpPr>
            <p:cNvPr id="335903" name="Group 47"/>
            <p:cNvGrpSpPr>
              <a:grpSpLocks/>
            </p:cNvGrpSpPr>
            <p:nvPr/>
          </p:nvGrpSpPr>
          <p:grpSpPr bwMode="auto">
            <a:xfrm>
              <a:off x="1655" y="1570"/>
              <a:ext cx="2904" cy="1497"/>
              <a:chOff x="1655" y="1570"/>
              <a:chExt cx="2904" cy="1497"/>
            </a:xfrm>
          </p:grpSpPr>
          <p:sp>
            <p:nvSpPr>
              <p:cNvPr id="335904" name="Line 48"/>
              <p:cNvSpPr>
                <a:spLocks noChangeShapeType="1"/>
              </p:cNvSpPr>
              <p:nvPr/>
            </p:nvSpPr>
            <p:spPr bwMode="auto">
              <a:xfrm>
                <a:off x="1655" y="1570"/>
                <a:ext cx="0" cy="1497"/>
              </a:xfrm>
              <a:prstGeom prst="line">
                <a:avLst/>
              </a:prstGeom>
              <a:noFill/>
              <a:ln w="28575">
                <a:solidFill>
                  <a:schemeClr val="hlink"/>
                </a:solidFill>
                <a:prstDash val="dash"/>
                <a:round/>
                <a:headEnd/>
                <a:tailEnd/>
              </a:ln>
            </p:spPr>
            <p:txBody>
              <a:bodyPr/>
              <a:lstStyle/>
              <a:p>
                <a:endParaRPr lang="zh-CN" altLang="en-US"/>
              </a:p>
            </p:txBody>
          </p:sp>
          <p:sp>
            <p:nvSpPr>
              <p:cNvPr id="335905" name="Line 49"/>
              <p:cNvSpPr>
                <a:spLocks noChangeShapeType="1"/>
              </p:cNvSpPr>
              <p:nvPr/>
            </p:nvSpPr>
            <p:spPr bwMode="auto">
              <a:xfrm>
                <a:off x="2381" y="1570"/>
                <a:ext cx="0" cy="1497"/>
              </a:xfrm>
              <a:prstGeom prst="line">
                <a:avLst/>
              </a:prstGeom>
              <a:noFill/>
              <a:ln w="28575">
                <a:solidFill>
                  <a:schemeClr val="hlink"/>
                </a:solidFill>
                <a:prstDash val="dash"/>
                <a:round/>
                <a:headEnd/>
                <a:tailEnd/>
              </a:ln>
            </p:spPr>
            <p:txBody>
              <a:bodyPr/>
              <a:lstStyle/>
              <a:p>
                <a:endParaRPr lang="zh-CN" altLang="en-US"/>
              </a:p>
            </p:txBody>
          </p:sp>
          <p:sp>
            <p:nvSpPr>
              <p:cNvPr id="335906" name="Line 50"/>
              <p:cNvSpPr>
                <a:spLocks noChangeShapeType="1"/>
              </p:cNvSpPr>
              <p:nvPr/>
            </p:nvSpPr>
            <p:spPr bwMode="auto">
              <a:xfrm>
                <a:off x="3107" y="1570"/>
                <a:ext cx="0" cy="1497"/>
              </a:xfrm>
              <a:prstGeom prst="line">
                <a:avLst/>
              </a:prstGeom>
              <a:noFill/>
              <a:ln w="28575">
                <a:solidFill>
                  <a:schemeClr val="hlink"/>
                </a:solidFill>
                <a:prstDash val="dash"/>
                <a:round/>
                <a:headEnd/>
                <a:tailEnd/>
              </a:ln>
            </p:spPr>
            <p:txBody>
              <a:bodyPr/>
              <a:lstStyle/>
              <a:p>
                <a:endParaRPr lang="zh-CN" altLang="en-US"/>
              </a:p>
            </p:txBody>
          </p:sp>
          <p:sp>
            <p:nvSpPr>
              <p:cNvPr id="335907" name="Line 51"/>
              <p:cNvSpPr>
                <a:spLocks noChangeShapeType="1"/>
              </p:cNvSpPr>
              <p:nvPr/>
            </p:nvSpPr>
            <p:spPr bwMode="auto">
              <a:xfrm>
                <a:off x="3833" y="1570"/>
                <a:ext cx="0" cy="1497"/>
              </a:xfrm>
              <a:prstGeom prst="line">
                <a:avLst/>
              </a:prstGeom>
              <a:noFill/>
              <a:ln w="28575">
                <a:solidFill>
                  <a:schemeClr val="hlink"/>
                </a:solidFill>
                <a:prstDash val="dash"/>
                <a:round/>
                <a:headEnd/>
                <a:tailEnd/>
              </a:ln>
            </p:spPr>
            <p:txBody>
              <a:bodyPr/>
              <a:lstStyle/>
              <a:p>
                <a:endParaRPr lang="zh-CN" altLang="en-US"/>
              </a:p>
            </p:txBody>
          </p:sp>
          <p:sp>
            <p:nvSpPr>
              <p:cNvPr id="335908" name="Line 52"/>
              <p:cNvSpPr>
                <a:spLocks noChangeShapeType="1"/>
              </p:cNvSpPr>
              <p:nvPr/>
            </p:nvSpPr>
            <p:spPr bwMode="auto">
              <a:xfrm>
                <a:off x="4559" y="1570"/>
                <a:ext cx="0" cy="1497"/>
              </a:xfrm>
              <a:prstGeom prst="line">
                <a:avLst/>
              </a:prstGeom>
              <a:noFill/>
              <a:ln w="28575">
                <a:solidFill>
                  <a:schemeClr val="hlink"/>
                </a:solidFill>
                <a:prstDash val="dash"/>
                <a:round/>
                <a:headEnd/>
                <a:tailEnd/>
              </a:ln>
            </p:spPr>
            <p:txBody>
              <a:bodyPr/>
              <a:lstStyle/>
              <a:p>
                <a:endParaRPr lang="zh-CN" altLang="en-US"/>
              </a:p>
            </p:txBody>
          </p:sp>
        </p:gr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4" name="标题 1"/>
          <p:cNvSpPr>
            <a:spLocks noGrp="1"/>
          </p:cNvSpPr>
          <p:nvPr>
            <p:ph type="title" idx="4294967295"/>
          </p:nvPr>
        </p:nvSpPr>
        <p:spPr>
          <a:xfrm>
            <a:off x="611188" y="679450"/>
            <a:ext cx="6429375" cy="668338"/>
          </a:xfrm>
        </p:spPr>
        <p:txBody>
          <a:bodyPr/>
          <a:lstStyle/>
          <a:p>
            <a:pPr algn="l"/>
            <a:r>
              <a:rPr lang="zh-CN" altLang="en-US" sz="2400" smtClean="0">
                <a:solidFill>
                  <a:srgbClr val="007D7A"/>
                </a:solidFill>
                <a:latin typeface="Times New Roman" pitchFamily="18" charset="0"/>
                <a:ea typeface="微软雅黑" pitchFamily="34" charset="-122"/>
                <a:cs typeface="Times New Roman" pitchFamily="18" charset="0"/>
              </a:rPr>
              <a:t>贝尔系统的</a:t>
            </a:r>
            <a:r>
              <a:rPr lang="en-US" altLang="zh-CN" sz="2400" smtClean="0">
                <a:solidFill>
                  <a:srgbClr val="007D7A"/>
                </a:solidFill>
                <a:latin typeface="Times New Roman" pitchFamily="18" charset="0"/>
                <a:ea typeface="微软雅黑" pitchFamily="34" charset="-122"/>
                <a:cs typeface="Times New Roman" pitchFamily="18" charset="0"/>
              </a:rPr>
              <a:t>T1</a:t>
            </a:r>
            <a:r>
              <a:rPr lang="zh-CN" altLang="en-US" sz="2400" smtClean="0">
                <a:solidFill>
                  <a:srgbClr val="007D7A"/>
                </a:solidFill>
                <a:latin typeface="Times New Roman" pitchFamily="18" charset="0"/>
                <a:ea typeface="微软雅黑" pitchFamily="34" charset="-122"/>
                <a:cs typeface="Times New Roman" pitchFamily="18" charset="0"/>
              </a:rPr>
              <a:t>载波</a:t>
            </a:r>
          </a:p>
        </p:txBody>
      </p:sp>
      <p:sp>
        <p:nvSpPr>
          <p:cNvPr id="293895" name="内容占位符 2"/>
          <p:cNvSpPr>
            <a:spLocks noGrp="1"/>
          </p:cNvSpPr>
          <p:nvPr>
            <p:ph idx="4294967295"/>
          </p:nvPr>
        </p:nvSpPr>
        <p:spPr>
          <a:xfrm>
            <a:off x="250825" y="1276350"/>
            <a:ext cx="5905500" cy="2592388"/>
          </a:xfrm>
        </p:spPr>
        <p:txBody>
          <a:bodyPr/>
          <a:lstStyle/>
          <a:p>
            <a:pPr>
              <a:lnSpc>
                <a:spcPct val="110000"/>
              </a:lnSpc>
            </a:pPr>
            <a:r>
              <a:rPr lang="en-US" altLang="zh-CN" sz="2000" smtClean="0">
                <a:solidFill>
                  <a:srgbClr val="1A3868"/>
                </a:solidFill>
                <a:latin typeface="Times New Roman" pitchFamily="18" charset="0"/>
                <a:ea typeface="微软雅黑" pitchFamily="34" charset="-122"/>
                <a:cs typeface="Times New Roman" pitchFamily="18" charset="0"/>
              </a:rPr>
              <a:t>24</a:t>
            </a:r>
            <a:r>
              <a:rPr lang="zh-CN" altLang="en-US" sz="2000" smtClean="0">
                <a:solidFill>
                  <a:srgbClr val="1A3868"/>
                </a:solidFill>
                <a:latin typeface="Times New Roman" pitchFamily="18" charset="0"/>
                <a:ea typeface="微软雅黑" pitchFamily="34" charset="-122"/>
                <a:cs typeface="Times New Roman" pitchFamily="18" charset="0"/>
              </a:rPr>
              <a:t>路音频信道复用在一条通信线路；</a:t>
            </a:r>
            <a:endParaRPr lang="en-US" altLang="zh-CN" sz="2000" smtClean="0">
              <a:solidFill>
                <a:srgbClr val="1A3868"/>
              </a:solidFill>
              <a:latin typeface="Times New Roman" pitchFamily="18" charset="0"/>
              <a:ea typeface="微软雅黑" pitchFamily="34" charset="-122"/>
              <a:cs typeface="Times New Roman" pitchFamily="18" charset="0"/>
            </a:endParaRPr>
          </a:p>
          <a:p>
            <a:pPr>
              <a:lnSpc>
                <a:spcPct val="110000"/>
              </a:lnSpc>
            </a:pPr>
            <a:r>
              <a:rPr lang="en-US" altLang="zh-CN" sz="2000" smtClean="0">
                <a:solidFill>
                  <a:srgbClr val="1A3868"/>
                </a:solidFill>
                <a:latin typeface="Times New Roman" pitchFamily="18" charset="0"/>
                <a:ea typeface="微软雅黑" pitchFamily="34" charset="-122"/>
                <a:cs typeface="Times New Roman" pitchFamily="18" charset="0"/>
              </a:rPr>
              <a:t>PCM</a:t>
            </a:r>
            <a:r>
              <a:rPr lang="zh-CN" altLang="en-US" sz="2000" smtClean="0">
                <a:solidFill>
                  <a:srgbClr val="1A3868"/>
                </a:solidFill>
                <a:latin typeface="Times New Roman" pitchFamily="18" charset="0"/>
                <a:ea typeface="微软雅黑" pitchFamily="34" charset="-122"/>
                <a:cs typeface="Times New Roman" pitchFamily="18" charset="0"/>
              </a:rPr>
              <a:t>编码器每秒取样</a:t>
            </a:r>
            <a:r>
              <a:rPr lang="en-US" altLang="zh-CN" sz="2000" smtClean="0">
                <a:solidFill>
                  <a:srgbClr val="1A3868"/>
                </a:solidFill>
                <a:latin typeface="Times New Roman" pitchFamily="18" charset="0"/>
                <a:ea typeface="微软雅黑" pitchFamily="34" charset="-122"/>
                <a:cs typeface="Times New Roman" pitchFamily="18" charset="0"/>
              </a:rPr>
              <a:t>8000</a:t>
            </a:r>
            <a:r>
              <a:rPr lang="zh-CN" altLang="en-US" sz="2000" smtClean="0">
                <a:solidFill>
                  <a:srgbClr val="1A3868"/>
                </a:solidFill>
                <a:latin typeface="Times New Roman" pitchFamily="18" charset="0"/>
                <a:ea typeface="微软雅黑" pitchFamily="34" charset="-122"/>
                <a:cs typeface="Times New Roman" pitchFamily="18" charset="0"/>
              </a:rPr>
              <a:t>次，</a:t>
            </a:r>
            <a:r>
              <a:rPr lang="en-US" altLang="zh-CN" sz="2000" smtClean="0">
                <a:solidFill>
                  <a:srgbClr val="1A3868"/>
                </a:solidFill>
                <a:latin typeface="Times New Roman" pitchFamily="18" charset="0"/>
                <a:ea typeface="微软雅黑" pitchFamily="34" charset="-122"/>
                <a:cs typeface="Times New Roman" pitchFamily="18" charset="0"/>
              </a:rPr>
              <a:t>24</a:t>
            </a:r>
            <a:r>
              <a:rPr lang="zh-CN" altLang="en-US" sz="2000" smtClean="0">
                <a:solidFill>
                  <a:srgbClr val="1A3868"/>
                </a:solidFill>
                <a:latin typeface="Times New Roman" pitchFamily="18" charset="0"/>
                <a:ea typeface="微软雅黑" pitchFamily="34" charset="-122"/>
                <a:cs typeface="Times New Roman" pitchFamily="18" charset="0"/>
              </a:rPr>
              <a:t>路轮流将一个字节插入到</a:t>
            </a:r>
            <a:r>
              <a:rPr lang="en-US" altLang="zh-CN" sz="2000" smtClean="0">
                <a:solidFill>
                  <a:srgbClr val="1A3868"/>
                </a:solidFill>
                <a:latin typeface="Times New Roman" pitchFamily="18" charset="0"/>
                <a:ea typeface="微软雅黑" pitchFamily="34" charset="-122"/>
                <a:cs typeface="Times New Roman" pitchFamily="18" charset="0"/>
              </a:rPr>
              <a:t>1</a:t>
            </a:r>
            <a:r>
              <a:rPr lang="zh-CN" altLang="en-US" sz="2000" smtClean="0">
                <a:solidFill>
                  <a:srgbClr val="1A3868"/>
                </a:solidFill>
                <a:latin typeface="Times New Roman" pitchFamily="18" charset="0"/>
                <a:ea typeface="微软雅黑" pitchFamily="34" charset="-122"/>
                <a:cs typeface="Times New Roman" pitchFamily="18" charset="0"/>
              </a:rPr>
              <a:t>帧中。每帧由</a:t>
            </a:r>
            <a:r>
              <a:rPr lang="en-US" altLang="zh-CN" sz="2000" smtClean="0">
                <a:solidFill>
                  <a:srgbClr val="1A3868"/>
                </a:solidFill>
                <a:latin typeface="Times New Roman" pitchFamily="18" charset="0"/>
                <a:ea typeface="微软雅黑" pitchFamily="34" charset="-122"/>
                <a:cs typeface="Times New Roman" pitchFamily="18" charset="0"/>
              </a:rPr>
              <a:t>24×8=192</a:t>
            </a:r>
            <a:r>
              <a:rPr lang="zh-CN" altLang="en-US" sz="2000" smtClean="0">
                <a:solidFill>
                  <a:srgbClr val="1A3868"/>
                </a:solidFill>
                <a:latin typeface="Times New Roman" pitchFamily="18" charset="0"/>
                <a:ea typeface="微软雅黑" pitchFamily="34" charset="-122"/>
                <a:cs typeface="Times New Roman" pitchFamily="18" charset="0"/>
              </a:rPr>
              <a:t>附加一位帧开始标志位，共有</a:t>
            </a:r>
            <a:r>
              <a:rPr lang="en-US" altLang="zh-CN" sz="2000" smtClean="0">
                <a:solidFill>
                  <a:srgbClr val="1A3868"/>
                </a:solidFill>
                <a:latin typeface="Times New Roman" pitchFamily="18" charset="0"/>
                <a:ea typeface="微软雅黑" pitchFamily="34" charset="-122"/>
                <a:cs typeface="Times New Roman" pitchFamily="18" charset="0"/>
              </a:rPr>
              <a:t>193</a:t>
            </a:r>
            <a:r>
              <a:rPr lang="zh-CN" altLang="en-US" sz="2000" smtClean="0">
                <a:solidFill>
                  <a:srgbClr val="1A3868"/>
                </a:solidFill>
                <a:latin typeface="Times New Roman" pitchFamily="18" charset="0"/>
                <a:ea typeface="微软雅黑" pitchFamily="34" charset="-122"/>
                <a:cs typeface="Times New Roman" pitchFamily="18" charset="0"/>
              </a:rPr>
              <a:t>位，发送一帧需要</a:t>
            </a:r>
            <a:r>
              <a:rPr lang="en-US" altLang="zh-CN" sz="2000" smtClean="0">
                <a:solidFill>
                  <a:srgbClr val="1A3868"/>
                </a:solidFill>
                <a:latin typeface="Times New Roman" pitchFamily="18" charset="0"/>
                <a:ea typeface="微软雅黑" pitchFamily="34" charset="-122"/>
                <a:cs typeface="Times New Roman" pitchFamily="18" charset="0"/>
              </a:rPr>
              <a:t>125µs</a:t>
            </a:r>
            <a:r>
              <a:rPr lang="zh-CN" altLang="en-US" sz="2000" smtClean="0">
                <a:solidFill>
                  <a:srgbClr val="1A3868"/>
                </a:solidFill>
                <a:latin typeface="Times New Roman" pitchFamily="18" charset="0"/>
                <a:ea typeface="微软雅黑" pitchFamily="34" charset="-122"/>
                <a:cs typeface="Times New Roman" pitchFamily="18" charset="0"/>
              </a:rPr>
              <a:t>；</a:t>
            </a:r>
            <a:endParaRPr lang="en-US" altLang="zh-CN" sz="2000" smtClean="0">
              <a:solidFill>
                <a:srgbClr val="1A3868"/>
              </a:solidFill>
              <a:latin typeface="Times New Roman" pitchFamily="18" charset="0"/>
              <a:ea typeface="微软雅黑" pitchFamily="34" charset="-122"/>
              <a:cs typeface="Times New Roman" pitchFamily="18" charset="0"/>
            </a:endParaRPr>
          </a:p>
          <a:p>
            <a:pPr>
              <a:lnSpc>
                <a:spcPct val="110000"/>
              </a:lnSpc>
            </a:pPr>
            <a:r>
              <a:rPr lang="en-US" altLang="zh-CN" sz="2000" smtClean="0">
                <a:solidFill>
                  <a:srgbClr val="1A3868"/>
                </a:solidFill>
                <a:latin typeface="Times New Roman" pitchFamily="18" charset="0"/>
                <a:ea typeface="微软雅黑" pitchFamily="34" charset="-122"/>
                <a:cs typeface="Times New Roman" pitchFamily="18" charset="0"/>
              </a:rPr>
              <a:t>T1</a:t>
            </a:r>
            <a:r>
              <a:rPr lang="zh-CN" altLang="en-US" sz="2000" smtClean="0">
                <a:solidFill>
                  <a:srgbClr val="1A3868"/>
                </a:solidFill>
                <a:latin typeface="Times New Roman" pitchFamily="18" charset="0"/>
                <a:ea typeface="微软雅黑" pitchFamily="34" charset="-122"/>
                <a:cs typeface="Times New Roman" pitchFamily="18" charset="0"/>
              </a:rPr>
              <a:t>载波的传输速率为</a:t>
            </a:r>
            <a:r>
              <a:rPr lang="en-US" altLang="zh-CN" sz="2000" smtClean="0">
                <a:solidFill>
                  <a:srgbClr val="1A3868"/>
                </a:solidFill>
                <a:latin typeface="Times New Roman" pitchFamily="18" charset="0"/>
                <a:ea typeface="微软雅黑" pitchFamily="34" charset="-122"/>
                <a:cs typeface="Times New Roman" pitchFamily="18" charset="0"/>
              </a:rPr>
              <a:t>1.544Mbps </a:t>
            </a:r>
            <a:r>
              <a:rPr lang="zh-CN" altLang="en-US" sz="2000" smtClean="0">
                <a:solidFill>
                  <a:srgbClr val="1A3868"/>
                </a:solidFill>
                <a:latin typeface="Times New Roman" pitchFamily="18" charset="0"/>
                <a:ea typeface="微软雅黑" pitchFamily="34" charset="-122"/>
                <a:cs typeface="Times New Roman" pitchFamily="18" charset="0"/>
              </a:rPr>
              <a:t>（</a:t>
            </a:r>
            <a:r>
              <a:rPr lang="en-US" altLang="zh-CN" sz="2000" smtClean="0">
                <a:solidFill>
                  <a:srgbClr val="1A3868"/>
                </a:solidFill>
                <a:latin typeface="Times New Roman" pitchFamily="18" charset="0"/>
                <a:ea typeface="微软雅黑" pitchFamily="34" charset="-122"/>
                <a:cs typeface="Times New Roman" pitchFamily="18" charset="0"/>
              </a:rPr>
              <a:t>193*8000</a:t>
            </a:r>
            <a:r>
              <a:rPr lang="zh-CN" altLang="en-US" sz="2000" smtClean="0">
                <a:solidFill>
                  <a:srgbClr val="1A3868"/>
                </a:solidFill>
                <a:latin typeface="Times New Roman" pitchFamily="18" charset="0"/>
                <a:ea typeface="微软雅黑" pitchFamily="34" charset="-122"/>
                <a:cs typeface="Times New Roman" pitchFamily="18" charset="0"/>
              </a:rPr>
              <a:t>） 。</a:t>
            </a:r>
          </a:p>
          <a:p>
            <a:pPr>
              <a:lnSpc>
                <a:spcPct val="110000"/>
              </a:lnSpc>
            </a:pPr>
            <a:endParaRPr lang="zh-CN" altLang="en-US" sz="2000" smtClean="0">
              <a:solidFill>
                <a:srgbClr val="1A3868"/>
              </a:solidFill>
              <a:latin typeface="Times New Roman" pitchFamily="18" charset="0"/>
              <a:ea typeface="微软雅黑" pitchFamily="34" charset="-122"/>
              <a:cs typeface="Times New Roman" pitchFamily="18" charset="0"/>
            </a:endParaRPr>
          </a:p>
        </p:txBody>
      </p:sp>
      <p:graphicFrame>
        <p:nvGraphicFramePr>
          <p:cNvPr id="293893" name="Object 5"/>
          <p:cNvGraphicFramePr>
            <a:graphicFrameLocks noChangeAspect="1"/>
          </p:cNvGraphicFramePr>
          <p:nvPr/>
        </p:nvGraphicFramePr>
        <p:xfrm>
          <a:off x="755650" y="3271838"/>
          <a:ext cx="4824413" cy="1820862"/>
        </p:xfrm>
        <a:graphic>
          <a:graphicData uri="http://schemas.openxmlformats.org/presentationml/2006/ole">
            <mc:AlternateContent xmlns:mc="http://schemas.openxmlformats.org/markup-compatibility/2006">
              <mc:Choice xmlns:v="urn:schemas-microsoft-com:vml" Requires="v">
                <p:oleObj spid="_x0000_s293906" name="Visio" r:id="rId4" imgW="4561539" imgH="1932808" progId="Visio.Drawing.11">
                  <p:embed/>
                </p:oleObj>
              </mc:Choice>
              <mc:Fallback>
                <p:oleObj name="Visio" r:id="rId4" imgW="4561539" imgH="1932808"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3271838"/>
                        <a:ext cx="4824413" cy="1820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9" name="标题 1"/>
          <p:cNvSpPr>
            <a:spLocks noGrp="1"/>
          </p:cNvSpPr>
          <p:nvPr>
            <p:ph type="title" idx="4294967295"/>
          </p:nvPr>
        </p:nvSpPr>
        <p:spPr>
          <a:xfrm>
            <a:off x="539750" y="644525"/>
            <a:ext cx="6429375" cy="560388"/>
          </a:xfrm>
        </p:spPr>
        <p:txBody>
          <a:bodyPr/>
          <a:lstStyle/>
          <a:p>
            <a:pPr algn="l"/>
            <a:r>
              <a:rPr lang="zh-CN" altLang="en-US" sz="2400" smtClean="0">
                <a:solidFill>
                  <a:srgbClr val="007D7A"/>
                </a:solidFill>
                <a:latin typeface="Times New Roman" pitchFamily="18" charset="0"/>
                <a:ea typeface="微软雅黑" pitchFamily="34" charset="-122"/>
                <a:cs typeface="Times New Roman" pitchFamily="18" charset="0"/>
              </a:rPr>
              <a:t> 时分多路复用的分类与工作原理</a:t>
            </a:r>
          </a:p>
        </p:txBody>
      </p:sp>
      <p:sp>
        <p:nvSpPr>
          <p:cNvPr id="25396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253958" name="Object 1"/>
          <p:cNvGraphicFramePr>
            <a:graphicFrameLocks noChangeAspect="1"/>
          </p:cNvGraphicFramePr>
          <p:nvPr>
            <p:extLst>
              <p:ext uri="{D42A27DB-BD31-4B8C-83A1-F6EECF244321}">
                <p14:modId xmlns:p14="http://schemas.microsoft.com/office/powerpoint/2010/main" val="1752209217"/>
              </p:ext>
            </p:extLst>
          </p:nvPr>
        </p:nvGraphicFramePr>
        <p:xfrm>
          <a:off x="395288" y="1060450"/>
          <a:ext cx="5832475" cy="4137025"/>
        </p:xfrm>
        <a:graphic>
          <a:graphicData uri="http://schemas.openxmlformats.org/presentationml/2006/ole">
            <mc:AlternateContent xmlns:mc="http://schemas.openxmlformats.org/markup-compatibility/2006">
              <mc:Choice xmlns:v="urn:schemas-microsoft-com:vml" Requires="v">
                <p:oleObj spid="_x0000_s253972" name="Visio" r:id="rId4" imgW="5647432" imgH="4733047" progId="Visio.Drawing.11">
                  <p:embed/>
                </p:oleObj>
              </mc:Choice>
              <mc:Fallback>
                <p:oleObj name="Visio" r:id="rId4" imgW="5647432" imgH="4733047"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060450"/>
                        <a:ext cx="5832475" cy="4137025"/>
                      </a:xfrm>
                      <a:prstGeom prst="rect">
                        <a:avLst/>
                      </a:prstGeom>
                      <a:noFill/>
                      <a:ln>
                        <a:solidFill>
                          <a:srgbClr val="0099FF"/>
                        </a:solidFill>
                      </a:ln>
                      <a:extLst/>
                    </p:spPr>
                  </p:pic>
                </p:oleObj>
              </mc:Fallback>
            </mc:AlternateContent>
          </a:graphicData>
        </a:graphic>
      </p:graphicFrame>
      <p:sp>
        <p:nvSpPr>
          <p:cNvPr id="253961" name="Rectangle 12"/>
          <p:cNvSpPr>
            <a:spLocks noChangeArrowheads="1"/>
          </p:cNvSpPr>
          <p:nvPr/>
        </p:nvSpPr>
        <p:spPr bwMode="auto">
          <a:xfrm>
            <a:off x="2559050" y="2787650"/>
            <a:ext cx="2012950" cy="366713"/>
          </a:xfrm>
          <a:prstGeom prst="rect">
            <a:avLst/>
          </a:prstGeom>
          <a:solidFill>
            <a:srgbClr val="EFFBF7"/>
          </a:solidFill>
          <a:ln w="9525">
            <a:noFill/>
            <a:miter lim="800000"/>
            <a:headEnd/>
            <a:tailEnd/>
          </a:ln>
        </p:spPr>
        <p:txBody>
          <a:bodyPr wrap="none">
            <a:spAutoFit/>
          </a:bodyPr>
          <a:lstStyle/>
          <a:p>
            <a:r>
              <a:rPr lang="zh-CN" altLang="en-US" sz="1800" b="0" u="none">
                <a:solidFill>
                  <a:srgbClr val="1A3868"/>
                </a:solidFill>
              </a:rPr>
              <a:t>同步时分多路复用</a:t>
            </a:r>
          </a:p>
        </p:txBody>
      </p:sp>
      <p:sp>
        <p:nvSpPr>
          <p:cNvPr id="253962" name="Rectangle 13"/>
          <p:cNvSpPr>
            <a:spLocks noChangeArrowheads="1"/>
          </p:cNvSpPr>
          <p:nvPr/>
        </p:nvSpPr>
        <p:spPr bwMode="auto">
          <a:xfrm>
            <a:off x="2630488" y="4778375"/>
            <a:ext cx="2012950" cy="366713"/>
          </a:xfrm>
          <a:prstGeom prst="rect">
            <a:avLst/>
          </a:prstGeom>
          <a:solidFill>
            <a:srgbClr val="EFFBF7"/>
          </a:solidFill>
          <a:ln w="9525">
            <a:noFill/>
            <a:miter lim="800000"/>
            <a:headEnd/>
            <a:tailEnd/>
          </a:ln>
        </p:spPr>
        <p:txBody>
          <a:bodyPr wrap="none">
            <a:spAutoFit/>
          </a:bodyPr>
          <a:lstStyle/>
          <a:p>
            <a:r>
              <a:rPr lang="zh-CN" altLang="en-US" sz="1800" b="0" u="none">
                <a:solidFill>
                  <a:srgbClr val="1A3868"/>
                </a:solidFill>
              </a:rPr>
              <a:t>统计时分多路复用</a:t>
            </a:r>
          </a:p>
        </p:txBody>
      </p:sp>
      <p:sp>
        <p:nvSpPr>
          <p:cNvPr id="2" name="矩形 1"/>
          <p:cNvSpPr/>
          <p:nvPr/>
        </p:nvSpPr>
        <p:spPr bwMode="auto">
          <a:xfrm>
            <a:off x="1403648" y="2572544"/>
            <a:ext cx="216024" cy="21510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endParaRPr>
          </a:p>
        </p:txBody>
      </p:sp>
      <p:sp>
        <p:nvSpPr>
          <p:cNvPr id="4" name="矩形 3"/>
          <p:cNvSpPr/>
          <p:nvPr/>
        </p:nvSpPr>
        <p:spPr bwMode="auto">
          <a:xfrm>
            <a:off x="1439652" y="2572544"/>
            <a:ext cx="144016" cy="216024"/>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endParaRPr>
          </a:p>
        </p:txBody>
      </p:sp>
      <p:sp>
        <p:nvSpPr>
          <p:cNvPr id="10" name="矩形 9"/>
          <p:cNvSpPr/>
          <p:nvPr/>
        </p:nvSpPr>
        <p:spPr bwMode="auto">
          <a:xfrm>
            <a:off x="5679416" y="2012865"/>
            <a:ext cx="144016" cy="216024"/>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89" name="标题 1"/>
          <p:cNvSpPr>
            <a:spLocks noGrp="1"/>
          </p:cNvSpPr>
          <p:nvPr>
            <p:ph type="title" idx="4294967295"/>
          </p:nvPr>
        </p:nvSpPr>
        <p:spPr>
          <a:xfrm>
            <a:off x="539750" y="700088"/>
            <a:ext cx="3062288" cy="508000"/>
          </a:xfrm>
        </p:spPr>
        <p:txBody>
          <a:bodyPr/>
          <a:lstStyle/>
          <a:p>
            <a:pPr algn="l"/>
            <a:r>
              <a:rPr lang="zh-CN" altLang="en-US" sz="2400" smtClean="0">
                <a:solidFill>
                  <a:srgbClr val="007D7A"/>
                </a:solidFill>
                <a:latin typeface="Times New Roman" pitchFamily="18" charset="0"/>
                <a:ea typeface="微软雅黑" pitchFamily="34" charset="-122"/>
                <a:cs typeface="Times New Roman" pitchFamily="18" charset="0"/>
              </a:rPr>
              <a:t>频分多路复用</a:t>
            </a:r>
          </a:p>
        </p:txBody>
      </p:sp>
      <p:sp>
        <p:nvSpPr>
          <p:cNvPr id="254990" name="内容占位符 2"/>
          <p:cNvSpPr>
            <a:spLocks noGrp="1"/>
          </p:cNvSpPr>
          <p:nvPr>
            <p:ph idx="4294967295"/>
          </p:nvPr>
        </p:nvSpPr>
        <p:spPr>
          <a:xfrm>
            <a:off x="250825" y="1131888"/>
            <a:ext cx="5040313" cy="3662362"/>
          </a:xfrm>
        </p:spPr>
        <p:txBody>
          <a:bodyPr/>
          <a:lstStyle/>
          <a:p>
            <a:pPr>
              <a:lnSpc>
                <a:spcPct val="120000"/>
              </a:lnSpc>
            </a:pPr>
            <a:r>
              <a:rPr lang="zh-CN" altLang="en-US" sz="2000" smtClean="0">
                <a:solidFill>
                  <a:srgbClr val="1A3868"/>
                </a:solidFill>
                <a:latin typeface="Times New Roman" pitchFamily="18" charset="0"/>
                <a:ea typeface="微软雅黑" pitchFamily="34" charset="-122"/>
                <a:cs typeface="Times New Roman" pitchFamily="18" charset="0"/>
              </a:rPr>
              <a:t>在一条通信线路上设置</a:t>
            </a:r>
            <a:r>
              <a:rPr lang="zh-CN" altLang="en-US" sz="2000" smtClean="0">
                <a:solidFill>
                  <a:srgbClr val="C00000"/>
                </a:solidFill>
                <a:latin typeface="Times New Roman" pitchFamily="18" charset="0"/>
                <a:ea typeface="微软雅黑" pitchFamily="34" charset="-122"/>
                <a:cs typeface="Times New Roman" pitchFamily="18" charset="0"/>
              </a:rPr>
              <a:t>多个信道</a:t>
            </a:r>
            <a:r>
              <a:rPr lang="zh-CN" altLang="en-US" sz="2000" smtClean="0">
                <a:solidFill>
                  <a:srgbClr val="1A3868"/>
                </a:solidFill>
                <a:latin typeface="Times New Roman" pitchFamily="18" charset="0"/>
                <a:ea typeface="微软雅黑" pitchFamily="34" charset="-122"/>
                <a:cs typeface="Times New Roman" pitchFamily="18" charset="0"/>
              </a:rPr>
              <a:t>，每个信道的中心频率不相同，各个信道的</a:t>
            </a:r>
            <a:r>
              <a:rPr lang="zh-CN" altLang="en-US" sz="2000" smtClean="0">
                <a:solidFill>
                  <a:srgbClr val="C00000"/>
                </a:solidFill>
                <a:latin typeface="Times New Roman" pitchFamily="18" charset="0"/>
                <a:ea typeface="微软雅黑" pitchFamily="34" charset="-122"/>
                <a:cs typeface="Times New Roman" pitchFamily="18" charset="0"/>
              </a:rPr>
              <a:t>频率范围互不重叠</a:t>
            </a:r>
            <a:r>
              <a:rPr lang="zh-CN" altLang="en-US" sz="2000" smtClean="0">
                <a:solidFill>
                  <a:srgbClr val="1A3868"/>
                </a:solidFill>
                <a:latin typeface="Times New Roman" pitchFamily="18" charset="0"/>
                <a:ea typeface="微软雅黑" pitchFamily="34" charset="-122"/>
                <a:cs typeface="Times New Roman" pitchFamily="18" charset="0"/>
              </a:rPr>
              <a:t>。</a:t>
            </a:r>
            <a:endParaRPr lang="zh-CN" altLang="en-US" sz="2000" b="1" smtClean="0">
              <a:solidFill>
                <a:srgbClr val="2D2DB9"/>
              </a:solidFill>
              <a:latin typeface="Times New Roman" pitchFamily="18" charset="0"/>
              <a:ea typeface="宋体" charset="-122"/>
              <a:cs typeface="Times New Roman" pitchFamily="18" charset="0"/>
            </a:endParaRPr>
          </a:p>
        </p:txBody>
      </p:sp>
      <p:sp>
        <p:nvSpPr>
          <p:cNvPr id="25499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254988" name="Object 12"/>
          <p:cNvGraphicFramePr>
            <a:graphicFrameLocks noChangeAspect="1"/>
          </p:cNvGraphicFramePr>
          <p:nvPr/>
        </p:nvGraphicFramePr>
        <p:xfrm>
          <a:off x="539750" y="2374900"/>
          <a:ext cx="5976938" cy="2933700"/>
        </p:xfrm>
        <a:graphic>
          <a:graphicData uri="http://schemas.openxmlformats.org/presentationml/2006/ole">
            <mc:AlternateContent xmlns:mc="http://schemas.openxmlformats.org/markup-compatibility/2006">
              <mc:Choice xmlns:v="urn:schemas-microsoft-com:vml" Requires="v">
                <p:oleObj spid="_x0000_s254999" name="Visio" r:id="rId4" imgW="5280279" imgH="2645664" progId="Visio.Drawing.11">
                  <p:embed/>
                </p:oleObj>
              </mc:Choice>
              <mc:Fallback>
                <p:oleObj name="Visio" r:id="rId4" imgW="5280279" imgH="2645664" progId="Visio.Drawing.1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2374900"/>
                        <a:ext cx="5976938" cy="2933700"/>
                      </a:xfrm>
                      <a:prstGeom prst="rect">
                        <a:avLst/>
                      </a:prstGeom>
                      <a:noFill/>
                      <a:ln>
                        <a:noFill/>
                      </a:ln>
                      <a:effectLst/>
                      <a:extLst>
                        <a:ext uri="{909E8E84-426E-40DD-AFC4-6F175D3DCCD1}">
                          <a14:hiddenFill xmlns:a14="http://schemas.microsoft.com/office/drawing/2010/main">
                            <a:solidFill>
                              <a:srgbClr val="66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54992" name="Group 13"/>
          <p:cNvGrpSpPr>
            <a:grpSpLocks/>
          </p:cNvGrpSpPr>
          <p:nvPr/>
        </p:nvGrpSpPr>
        <p:grpSpPr bwMode="auto">
          <a:xfrm>
            <a:off x="5219700" y="1154113"/>
            <a:ext cx="1393825" cy="1274762"/>
            <a:chOff x="3192" y="1500"/>
            <a:chExt cx="2352" cy="1692"/>
          </a:xfrm>
        </p:grpSpPr>
        <p:sp>
          <p:nvSpPr>
            <p:cNvPr id="254993" name="Rectangle 14"/>
            <p:cNvSpPr>
              <a:spLocks noChangeArrowheads="1"/>
            </p:cNvSpPr>
            <p:nvPr/>
          </p:nvSpPr>
          <p:spPr bwMode="auto">
            <a:xfrm>
              <a:off x="3552" y="1500"/>
              <a:ext cx="348" cy="1692"/>
            </a:xfrm>
            <a:prstGeom prst="rect">
              <a:avLst/>
            </a:prstGeom>
            <a:solidFill>
              <a:srgbClr val="0000FF"/>
            </a:solidFill>
            <a:ln w="9525">
              <a:solidFill>
                <a:schemeClr val="tx1"/>
              </a:solidFill>
              <a:miter lim="800000"/>
              <a:headEnd/>
              <a:tailEnd/>
            </a:ln>
          </p:spPr>
          <p:txBody>
            <a:bodyPr wrap="none" anchor="ctr"/>
            <a:lstStyle/>
            <a:p>
              <a:pPr algn="ctr"/>
              <a:r>
                <a:rPr kumimoji="1" lang="en-US" altLang="zh-CN" sz="1600" b="0" u="none">
                  <a:solidFill>
                    <a:schemeClr val="tx1"/>
                  </a:solidFill>
                  <a:ea typeface="黑体" pitchFamily="2" charset="-122"/>
                </a:rPr>
                <a:t>M</a:t>
              </a:r>
            </a:p>
            <a:p>
              <a:pPr algn="ctr"/>
              <a:r>
                <a:rPr kumimoji="1" lang="en-US" altLang="zh-CN" sz="1600" b="0" u="none">
                  <a:solidFill>
                    <a:schemeClr val="tx1"/>
                  </a:solidFill>
                  <a:ea typeface="黑体" pitchFamily="2" charset="-122"/>
                </a:rPr>
                <a:t>U</a:t>
              </a:r>
            </a:p>
            <a:p>
              <a:pPr algn="ctr"/>
              <a:r>
                <a:rPr kumimoji="1" lang="en-US" altLang="zh-CN" sz="1600" b="0" u="none">
                  <a:solidFill>
                    <a:schemeClr val="tx1"/>
                  </a:solidFill>
                  <a:ea typeface="黑体" pitchFamily="2" charset="-122"/>
                </a:rPr>
                <a:t>X</a:t>
              </a:r>
            </a:p>
          </p:txBody>
        </p:sp>
        <p:sp>
          <p:nvSpPr>
            <p:cNvPr id="254994" name="Rectangle 15"/>
            <p:cNvSpPr>
              <a:spLocks noChangeArrowheads="1"/>
            </p:cNvSpPr>
            <p:nvPr/>
          </p:nvSpPr>
          <p:spPr bwMode="auto">
            <a:xfrm>
              <a:off x="4824" y="1500"/>
              <a:ext cx="348" cy="1692"/>
            </a:xfrm>
            <a:prstGeom prst="rect">
              <a:avLst/>
            </a:prstGeom>
            <a:solidFill>
              <a:srgbClr val="0000FF"/>
            </a:solidFill>
            <a:ln w="9525">
              <a:solidFill>
                <a:schemeClr val="tx1"/>
              </a:solidFill>
              <a:miter lim="800000"/>
              <a:headEnd/>
              <a:tailEnd/>
            </a:ln>
          </p:spPr>
          <p:txBody>
            <a:bodyPr wrap="none" anchor="ctr"/>
            <a:lstStyle/>
            <a:p>
              <a:pPr algn="ctr"/>
              <a:r>
                <a:rPr kumimoji="1" lang="en-US" altLang="zh-CN" sz="1600" b="0" u="none">
                  <a:solidFill>
                    <a:schemeClr val="tx1"/>
                  </a:solidFill>
                  <a:ea typeface="黑体" pitchFamily="2" charset="-122"/>
                </a:rPr>
                <a:t>D</a:t>
              </a:r>
            </a:p>
            <a:p>
              <a:pPr algn="ctr"/>
              <a:r>
                <a:rPr kumimoji="1" lang="en-US" altLang="zh-CN" sz="1600" b="0" u="none">
                  <a:solidFill>
                    <a:schemeClr val="tx1"/>
                  </a:solidFill>
                  <a:ea typeface="黑体" pitchFamily="2" charset="-122"/>
                </a:rPr>
                <a:t>E</a:t>
              </a:r>
            </a:p>
            <a:p>
              <a:pPr algn="ctr"/>
              <a:r>
                <a:rPr kumimoji="1" lang="en-US" altLang="zh-CN" sz="1600" b="0" u="none">
                  <a:solidFill>
                    <a:schemeClr val="tx1"/>
                  </a:solidFill>
                  <a:ea typeface="黑体" pitchFamily="2" charset="-122"/>
                </a:rPr>
                <a:t>M</a:t>
              </a:r>
            </a:p>
            <a:p>
              <a:pPr algn="ctr"/>
              <a:r>
                <a:rPr kumimoji="1" lang="en-US" altLang="zh-CN" sz="1600" b="0" u="none">
                  <a:solidFill>
                    <a:schemeClr val="tx1"/>
                  </a:solidFill>
                  <a:ea typeface="黑体" pitchFamily="2" charset="-122"/>
                </a:rPr>
                <a:t>U</a:t>
              </a:r>
            </a:p>
            <a:p>
              <a:pPr algn="ctr"/>
              <a:r>
                <a:rPr kumimoji="1" lang="en-US" altLang="zh-CN" sz="1600" b="0" u="none">
                  <a:solidFill>
                    <a:schemeClr val="tx1"/>
                  </a:solidFill>
                  <a:ea typeface="黑体" pitchFamily="2" charset="-122"/>
                </a:rPr>
                <a:t>X</a:t>
              </a:r>
            </a:p>
          </p:txBody>
        </p:sp>
        <p:sp>
          <p:nvSpPr>
            <p:cNvPr id="254995" name="Line 16"/>
            <p:cNvSpPr>
              <a:spLocks noChangeShapeType="1"/>
            </p:cNvSpPr>
            <p:nvPr/>
          </p:nvSpPr>
          <p:spPr bwMode="auto">
            <a:xfrm>
              <a:off x="3192" y="1680"/>
              <a:ext cx="360" cy="0"/>
            </a:xfrm>
            <a:prstGeom prst="line">
              <a:avLst/>
            </a:prstGeom>
            <a:noFill/>
            <a:ln w="38100">
              <a:solidFill>
                <a:schemeClr val="tx1"/>
              </a:solidFill>
              <a:round/>
              <a:headEnd/>
              <a:tailEnd type="triangle" w="med" len="med"/>
            </a:ln>
          </p:spPr>
          <p:txBody>
            <a:bodyPr wrap="none" anchor="ctr"/>
            <a:lstStyle/>
            <a:p>
              <a:endParaRPr lang="zh-CN" altLang="en-US"/>
            </a:p>
          </p:txBody>
        </p:sp>
        <p:sp>
          <p:nvSpPr>
            <p:cNvPr id="254996" name="Line 17"/>
            <p:cNvSpPr>
              <a:spLocks noChangeShapeType="1"/>
            </p:cNvSpPr>
            <p:nvPr/>
          </p:nvSpPr>
          <p:spPr bwMode="auto">
            <a:xfrm>
              <a:off x="5184" y="1680"/>
              <a:ext cx="360" cy="0"/>
            </a:xfrm>
            <a:prstGeom prst="line">
              <a:avLst/>
            </a:prstGeom>
            <a:noFill/>
            <a:ln w="38100">
              <a:solidFill>
                <a:schemeClr val="tx1"/>
              </a:solidFill>
              <a:round/>
              <a:headEnd/>
              <a:tailEnd type="triangle" w="med" len="med"/>
            </a:ln>
          </p:spPr>
          <p:txBody>
            <a:bodyPr wrap="none" anchor="ctr"/>
            <a:lstStyle/>
            <a:p>
              <a:endParaRPr lang="zh-CN" altLang="en-US"/>
            </a:p>
          </p:txBody>
        </p:sp>
        <p:sp>
          <p:nvSpPr>
            <p:cNvPr id="254997" name="Line 18"/>
            <p:cNvSpPr>
              <a:spLocks noChangeShapeType="1"/>
            </p:cNvSpPr>
            <p:nvPr/>
          </p:nvSpPr>
          <p:spPr bwMode="auto">
            <a:xfrm>
              <a:off x="5184" y="2016"/>
              <a:ext cx="360" cy="0"/>
            </a:xfrm>
            <a:prstGeom prst="line">
              <a:avLst/>
            </a:prstGeom>
            <a:noFill/>
            <a:ln w="38100">
              <a:solidFill>
                <a:schemeClr val="tx1"/>
              </a:solidFill>
              <a:round/>
              <a:headEnd/>
              <a:tailEnd type="triangle" w="med" len="med"/>
            </a:ln>
          </p:spPr>
          <p:txBody>
            <a:bodyPr wrap="none" anchor="ctr"/>
            <a:lstStyle/>
            <a:p>
              <a:endParaRPr lang="zh-CN" altLang="en-US"/>
            </a:p>
          </p:txBody>
        </p:sp>
        <p:sp>
          <p:nvSpPr>
            <p:cNvPr id="254998" name="Line 19"/>
            <p:cNvSpPr>
              <a:spLocks noChangeShapeType="1"/>
            </p:cNvSpPr>
            <p:nvPr/>
          </p:nvSpPr>
          <p:spPr bwMode="auto">
            <a:xfrm>
              <a:off x="5184" y="2352"/>
              <a:ext cx="360" cy="0"/>
            </a:xfrm>
            <a:prstGeom prst="line">
              <a:avLst/>
            </a:prstGeom>
            <a:noFill/>
            <a:ln w="38100">
              <a:solidFill>
                <a:schemeClr val="tx1"/>
              </a:solidFill>
              <a:round/>
              <a:headEnd/>
              <a:tailEnd type="triangle" w="med" len="med"/>
            </a:ln>
          </p:spPr>
          <p:txBody>
            <a:bodyPr wrap="none" anchor="ctr"/>
            <a:lstStyle/>
            <a:p>
              <a:endParaRPr lang="zh-CN" altLang="en-US"/>
            </a:p>
          </p:txBody>
        </p:sp>
        <p:sp>
          <p:nvSpPr>
            <p:cNvPr id="254999" name="Line 20"/>
            <p:cNvSpPr>
              <a:spLocks noChangeShapeType="1"/>
            </p:cNvSpPr>
            <p:nvPr/>
          </p:nvSpPr>
          <p:spPr bwMode="auto">
            <a:xfrm>
              <a:off x="5184" y="2676"/>
              <a:ext cx="360" cy="0"/>
            </a:xfrm>
            <a:prstGeom prst="line">
              <a:avLst/>
            </a:prstGeom>
            <a:noFill/>
            <a:ln w="38100">
              <a:solidFill>
                <a:schemeClr val="tx1"/>
              </a:solidFill>
              <a:round/>
              <a:headEnd/>
              <a:tailEnd type="triangle" w="med" len="med"/>
            </a:ln>
          </p:spPr>
          <p:txBody>
            <a:bodyPr wrap="none" anchor="ctr"/>
            <a:lstStyle/>
            <a:p>
              <a:endParaRPr lang="zh-CN" altLang="en-US"/>
            </a:p>
          </p:txBody>
        </p:sp>
        <p:sp>
          <p:nvSpPr>
            <p:cNvPr id="255000" name="Line 21"/>
            <p:cNvSpPr>
              <a:spLocks noChangeShapeType="1"/>
            </p:cNvSpPr>
            <p:nvPr/>
          </p:nvSpPr>
          <p:spPr bwMode="auto">
            <a:xfrm>
              <a:off x="5172" y="3036"/>
              <a:ext cx="360" cy="0"/>
            </a:xfrm>
            <a:prstGeom prst="line">
              <a:avLst/>
            </a:prstGeom>
            <a:noFill/>
            <a:ln w="38100">
              <a:solidFill>
                <a:schemeClr val="tx1"/>
              </a:solidFill>
              <a:round/>
              <a:headEnd/>
              <a:tailEnd type="triangle" w="med" len="med"/>
            </a:ln>
          </p:spPr>
          <p:txBody>
            <a:bodyPr wrap="none" anchor="ctr"/>
            <a:lstStyle/>
            <a:p>
              <a:endParaRPr lang="zh-CN" altLang="en-US"/>
            </a:p>
          </p:txBody>
        </p:sp>
        <p:sp>
          <p:nvSpPr>
            <p:cNvPr id="255001" name="Line 22"/>
            <p:cNvSpPr>
              <a:spLocks noChangeShapeType="1"/>
            </p:cNvSpPr>
            <p:nvPr/>
          </p:nvSpPr>
          <p:spPr bwMode="auto">
            <a:xfrm>
              <a:off x="3192" y="2016"/>
              <a:ext cx="360" cy="0"/>
            </a:xfrm>
            <a:prstGeom prst="line">
              <a:avLst/>
            </a:prstGeom>
            <a:noFill/>
            <a:ln w="38100">
              <a:solidFill>
                <a:schemeClr val="tx1"/>
              </a:solidFill>
              <a:round/>
              <a:headEnd/>
              <a:tailEnd type="triangle" w="med" len="med"/>
            </a:ln>
          </p:spPr>
          <p:txBody>
            <a:bodyPr wrap="none" anchor="ctr"/>
            <a:lstStyle/>
            <a:p>
              <a:endParaRPr lang="zh-CN" altLang="en-US"/>
            </a:p>
          </p:txBody>
        </p:sp>
        <p:sp>
          <p:nvSpPr>
            <p:cNvPr id="255002" name="Line 23"/>
            <p:cNvSpPr>
              <a:spLocks noChangeShapeType="1"/>
            </p:cNvSpPr>
            <p:nvPr/>
          </p:nvSpPr>
          <p:spPr bwMode="auto">
            <a:xfrm>
              <a:off x="3192" y="2352"/>
              <a:ext cx="360" cy="0"/>
            </a:xfrm>
            <a:prstGeom prst="line">
              <a:avLst/>
            </a:prstGeom>
            <a:noFill/>
            <a:ln w="38100">
              <a:solidFill>
                <a:schemeClr val="tx1"/>
              </a:solidFill>
              <a:round/>
              <a:headEnd/>
              <a:tailEnd type="triangle" w="med" len="med"/>
            </a:ln>
          </p:spPr>
          <p:txBody>
            <a:bodyPr wrap="none" anchor="ctr"/>
            <a:lstStyle/>
            <a:p>
              <a:endParaRPr lang="zh-CN" altLang="en-US"/>
            </a:p>
          </p:txBody>
        </p:sp>
        <p:sp>
          <p:nvSpPr>
            <p:cNvPr id="255003" name="Line 24"/>
            <p:cNvSpPr>
              <a:spLocks noChangeShapeType="1"/>
            </p:cNvSpPr>
            <p:nvPr/>
          </p:nvSpPr>
          <p:spPr bwMode="auto">
            <a:xfrm>
              <a:off x="3192" y="2688"/>
              <a:ext cx="360" cy="0"/>
            </a:xfrm>
            <a:prstGeom prst="line">
              <a:avLst/>
            </a:prstGeom>
            <a:noFill/>
            <a:ln w="38100">
              <a:solidFill>
                <a:schemeClr val="tx1"/>
              </a:solidFill>
              <a:round/>
              <a:headEnd/>
              <a:tailEnd type="triangle" w="med" len="med"/>
            </a:ln>
          </p:spPr>
          <p:txBody>
            <a:bodyPr wrap="none" anchor="ctr"/>
            <a:lstStyle/>
            <a:p>
              <a:endParaRPr lang="zh-CN" altLang="en-US"/>
            </a:p>
          </p:txBody>
        </p:sp>
        <p:sp>
          <p:nvSpPr>
            <p:cNvPr id="255004" name="Line 25"/>
            <p:cNvSpPr>
              <a:spLocks noChangeShapeType="1"/>
            </p:cNvSpPr>
            <p:nvPr/>
          </p:nvSpPr>
          <p:spPr bwMode="auto">
            <a:xfrm>
              <a:off x="3192" y="3036"/>
              <a:ext cx="360" cy="0"/>
            </a:xfrm>
            <a:prstGeom prst="line">
              <a:avLst/>
            </a:prstGeom>
            <a:noFill/>
            <a:ln w="38100">
              <a:solidFill>
                <a:schemeClr val="tx1"/>
              </a:solidFill>
              <a:round/>
              <a:headEnd/>
              <a:tailEnd type="triangle" w="med" len="med"/>
            </a:ln>
          </p:spPr>
          <p:txBody>
            <a:bodyPr wrap="none" anchor="ctr"/>
            <a:lstStyle/>
            <a:p>
              <a:endParaRPr lang="zh-CN" altLang="en-US"/>
            </a:p>
          </p:txBody>
        </p:sp>
        <p:sp>
          <p:nvSpPr>
            <p:cNvPr id="255005" name="Rectangle 26"/>
            <p:cNvSpPr>
              <a:spLocks noChangeArrowheads="1"/>
            </p:cNvSpPr>
            <p:nvPr/>
          </p:nvSpPr>
          <p:spPr bwMode="auto">
            <a:xfrm>
              <a:off x="3900" y="1512"/>
              <a:ext cx="924" cy="336"/>
            </a:xfrm>
            <a:prstGeom prst="rect">
              <a:avLst/>
            </a:prstGeom>
            <a:solidFill>
              <a:srgbClr val="00FF00"/>
            </a:solidFill>
            <a:ln w="9525">
              <a:solidFill>
                <a:srgbClr val="00FF00"/>
              </a:solidFill>
              <a:miter lim="800000"/>
              <a:headEnd/>
              <a:tailEnd/>
            </a:ln>
          </p:spPr>
          <p:txBody>
            <a:bodyPr wrap="none" anchor="ctr"/>
            <a:lstStyle/>
            <a:p>
              <a:pPr algn="ctr"/>
              <a:r>
                <a:rPr kumimoji="1" lang="en-US" altLang="zh-CN" sz="1600" b="0" u="none">
                  <a:solidFill>
                    <a:srgbClr val="000000"/>
                  </a:solidFill>
                  <a:ea typeface="黑体" pitchFamily="2" charset="-122"/>
                </a:rPr>
                <a:t>f</a:t>
              </a:r>
              <a:r>
                <a:rPr kumimoji="1" lang="en-US" altLang="zh-CN" sz="1600" b="0" u="none" baseline="-25000">
                  <a:solidFill>
                    <a:srgbClr val="000000"/>
                  </a:solidFill>
                  <a:ea typeface="黑体" pitchFamily="2" charset="-122"/>
                </a:rPr>
                <a:t>1</a:t>
              </a:r>
            </a:p>
          </p:txBody>
        </p:sp>
        <p:sp>
          <p:nvSpPr>
            <p:cNvPr id="255006" name="Rectangle 27"/>
            <p:cNvSpPr>
              <a:spLocks noChangeArrowheads="1"/>
            </p:cNvSpPr>
            <p:nvPr/>
          </p:nvSpPr>
          <p:spPr bwMode="auto">
            <a:xfrm>
              <a:off x="3900" y="2184"/>
              <a:ext cx="924" cy="336"/>
            </a:xfrm>
            <a:prstGeom prst="rect">
              <a:avLst/>
            </a:prstGeom>
            <a:solidFill>
              <a:srgbClr val="3366FF"/>
            </a:solidFill>
            <a:ln w="9525">
              <a:solidFill>
                <a:srgbClr val="3366FF"/>
              </a:solidFill>
              <a:miter lim="800000"/>
              <a:headEnd/>
              <a:tailEnd/>
            </a:ln>
          </p:spPr>
          <p:txBody>
            <a:bodyPr wrap="none" anchor="ctr"/>
            <a:lstStyle/>
            <a:p>
              <a:pPr algn="ctr"/>
              <a:r>
                <a:rPr kumimoji="1" lang="en-US" altLang="zh-CN" sz="1600" b="0" u="none">
                  <a:solidFill>
                    <a:srgbClr val="000000"/>
                  </a:solidFill>
                  <a:ea typeface="黑体" pitchFamily="2" charset="-122"/>
                </a:rPr>
                <a:t>f</a:t>
              </a:r>
              <a:r>
                <a:rPr kumimoji="1" lang="en-US" altLang="zh-CN" sz="1600" b="0" u="none" baseline="-25000">
                  <a:solidFill>
                    <a:srgbClr val="000000"/>
                  </a:solidFill>
                  <a:ea typeface="黑体" pitchFamily="2" charset="-122"/>
                </a:rPr>
                <a:t>3</a:t>
              </a:r>
            </a:p>
          </p:txBody>
        </p:sp>
        <p:sp>
          <p:nvSpPr>
            <p:cNvPr id="255007" name="Rectangle 28"/>
            <p:cNvSpPr>
              <a:spLocks noChangeArrowheads="1"/>
            </p:cNvSpPr>
            <p:nvPr/>
          </p:nvSpPr>
          <p:spPr bwMode="auto">
            <a:xfrm>
              <a:off x="3900" y="2520"/>
              <a:ext cx="924" cy="336"/>
            </a:xfrm>
            <a:prstGeom prst="rect">
              <a:avLst/>
            </a:prstGeom>
            <a:solidFill>
              <a:srgbClr val="FFFF00"/>
            </a:solidFill>
            <a:ln w="9525">
              <a:solidFill>
                <a:srgbClr val="FFFF00"/>
              </a:solidFill>
              <a:miter lim="800000"/>
              <a:headEnd/>
              <a:tailEnd/>
            </a:ln>
          </p:spPr>
          <p:txBody>
            <a:bodyPr wrap="none" anchor="ctr"/>
            <a:lstStyle/>
            <a:p>
              <a:pPr algn="ctr"/>
              <a:r>
                <a:rPr kumimoji="1" lang="en-US" altLang="zh-CN" sz="1600" b="0" u="none">
                  <a:solidFill>
                    <a:srgbClr val="000000"/>
                  </a:solidFill>
                  <a:ea typeface="黑体" pitchFamily="2" charset="-122"/>
                </a:rPr>
                <a:t>f</a:t>
              </a:r>
              <a:r>
                <a:rPr kumimoji="1" lang="en-US" altLang="zh-CN" sz="1600" b="0" u="none" baseline="-25000">
                  <a:solidFill>
                    <a:srgbClr val="000000"/>
                  </a:solidFill>
                  <a:ea typeface="黑体" pitchFamily="2" charset="-122"/>
                </a:rPr>
                <a:t>4</a:t>
              </a:r>
            </a:p>
          </p:txBody>
        </p:sp>
        <p:sp>
          <p:nvSpPr>
            <p:cNvPr id="255008" name="Rectangle 29"/>
            <p:cNvSpPr>
              <a:spLocks noChangeArrowheads="1"/>
            </p:cNvSpPr>
            <p:nvPr/>
          </p:nvSpPr>
          <p:spPr bwMode="auto">
            <a:xfrm>
              <a:off x="3900" y="2856"/>
              <a:ext cx="924" cy="336"/>
            </a:xfrm>
            <a:prstGeom prst="rect">
              <a:avLst/>
            </a:prstGeom>
            <a:solidFill>
              <a:srgbClr val="FFCC99"/>
            </a:solidFill>
            <a:ln w="9525">
              <a:solidFill>
                <a:srgbClr val="FFCC99"/>
              </a:solidFill>
              <a:miter lim="800000"/>
              <a:headEnd/>
              <a:tailEnd/>
            </a:ln>
          </p:spPr>
          <p:txBody>
            <a:bodyPr wrap="none" anchor="ctr"/>
            <a:lstStyle/>
            <a:p>
              <a:pPr algn="ctr"/>
              <a:r>
                <a:rPr kumimoji="1" lang="en-US" altLang="zh-CN" sz="1600" b="0" u="none">
                  <a:solidFill>
                    <a:srgbClr val="000000"/>
                  </a:solidFill>
                  <a:ea typeface="黑体" pitchFamily="2" charset="-122"/>
                </a:rPr>
                <a:t>f</a:t>
              </a:r>
              <a:r>
                <a:rPr kumimoji="1" lang="en-US" altLang="zh-CN" sz="1600" b="0" u="none" baseline="-25000">
                  <a:solidFill>
                    <a:srgbClr val="000000"/>
                  </a:solidFill>
                  <a:ea typeface="黑体" pitchFamily="2" charset="-122"/>
                </a:rPr>
                <a:t>5</a:t>
              </a:r>
            </a:p>
          </p:txBody>
        </p:sp>
        <p:sp>
          <p:nvSpPr>
            <p:cNvPr id="255009" name="Rectangle 30"/>
            <p:cNvSpPr>
              <a:spLocks noChangeArrowheads="1"/>
            </p:cNvSpPr>
            <p:nvPr/>
          </p:nvSpPr>
          <p:spPr bwMode="auto">
            <a:xfrm>
              <a:off x="3900" y="1848"/>
              <a:ext cx="924" cy="336"/>
            </a:xfrm>
            <a:prstGeom prst="rect">
              <a:avLst/>
            </a:prstGeom>
            <a:solidFill>
              <a:srgbClr val="FF00FF"/>
            </a:solidFill>
            <a:ln w="9525">
              <a:solidFill>
                <a:srgbClr val="FF00FF"/>
              </a:solidFill>
              <a:miter lim="800000"/>
              <a:headEnd/>
              <a:tailEnd/>
            </a:ln>
          </p:spPr>
          <p:txBody>
            <a:bodyPr wrap="none" anchor="ctr"/>
            <a:lstStyle/>
            <a:p>
              <a:pPr algn="ctr"/>
              <a:r>
                <a:rPr kumimoji="1" lang="en-US" altLang="zh-CN" sz="1600" b="0" u="none">
                  <a:solidFill>
                    <a:srgbClr val="000000"/>
                  </a:solidFill>
                  <a:ea typeface="黑体" pitchFamily="2" charset="-122"/>
                </a:rPr>
                <a:t>f</a:t>
              </a:r>
              <a:r>
                <a:rPr kumimoji="1" lang="en-US" altLang="zh-CN" sz="1600" b="0" u="none" baseline="-25000">
                  <a:solidFill>
                    <a:srgbClr val="000000"/>
                  </a:solidFill>
                  <a:ea typeface="黑体" pitchFamily="2" charset="-122"/>
                </a:rPr>
                <a:t>2</a:t>
              </a: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3" name="标题 1"/>
          <p:cNvSpPr>
            <a:spLocks noGrp="1"/>
          </p:cNvSpPr>
          <p:nvPr>
            <p:ph type="title" idx="4294967295"/>
          </p:nvPr>
        </p:nvSpPr>
        <p:spPr>
          <a:xfrm>
            <a:off x="539750" y="698500"/>
            <a:ext cx="7200602" cy="722313"/>
          </a:xfrm>
        </p:spPr>
        <p:txBody>
          <a:bodyPr/>
          <a:lstStyle/>
          <a:p>
            <a:pPr algn="l"/>
            <a:r>
              <a:rPr lang="zh-CN" altLang="en-US" sz="2400" dirty="0" smtClean="0">
                <a:solidFill>
                  <a:srgbClr val="007D7A"/>
                </a:solidFill>
                <a:latin typeface="Times New Roman" pitchFamily="18" charset="0"/>
                <a:ea typeface="微软雅黑" pitchFamily="34" charset="-122"/>
                <a:cs typeface="Times New Roman" pitchFamily="18" charset="0"/>
              </a:rPr>
              <a:t>波分多路复用 </a:t>
            </a:r>
            <a:r>
              <a:rPr lang="en-US" altLang="zh-CN" sz="2400" dirty="0">
                <a:solidFill>
                  <a:srgbClr val="007D7A"/>
                </a:solidFill>
                <a:latin typeface="Times New Roman" pitchFamily="18" charset="0"/>
                <a:ea typeface="微软雅黑" pitchFamily="34" charset="-122"/>
                <a:cs typeface="Times New Roman" pitchFamily="18" charset="0"/>
              </a:rPr>
              <a:t>Wavelength Division Multiplexing</a:t>
            </a:r>
            <a:endParaRPr lang="zh-CN" altLang="en-US" sz="2400" dirty="0">
              <a:solidFill>
                <a:srgbClr val="007D7A"/>
              </a:solidFill>
              <a:latin typeface="Times New Roman" pitchFamily="18" charset="0"/>
              <a:ea typeface="微软雅黑" pitchFamily="34" charset="-122"/>
              <a:cs typeface="Times New Roman" pitchFamily="18" charset="0"/>
            </a:endParaRPr>
          </a:p>
        </p:txBody>
      </p:sp>
      <p:sp>
        <p:nvSpPr>
          <p:cNvPr id="256014" name="内容占位符 2"/>
          <p:cNvSpPr>
            <a:spLocks noGrp="1"/>
          </p:cNvSpPr>
          <p:nvPr>
            <p:ph idx="4294967295"/>
          </p:nvPr>
        </p:nvSpPr>
        <p:spPr>
          <a:xfrm>
            <a:off x="107950" y="1392238"/>
            <a:ext cx="6192838" cy="1036637"/>
          </a:xfrm>
        </p:spPr>
        <p:txBody>
          <a:bodyPr/>
          <a:lstStyle/>
          <a:p>
            <a:pPr>
              <a:lnSpc>
                <a:spcPct val="120000"/>
              </a:lnSpc>
            </a:pPr>
            <a:r>
              <a:rPr lang="zh-CN" altLang="en-US" sz="2000" smtClean="0">
                <a:solidFill>
                  <a:srgbClr val="1A3868"/>
                </a:solidFill>
                <a:latin typeface="Times New Roman" pitchFamily="18" charset="0"/>
                <a:ea typeface="微软雅黑" pitchFamily="34" charset="-122"/>
                <a:cs typeface="Times New Roman" pitchFamily="18" charset="0"/>
              </a:rPr>
              <a:t>在一根光纤上复用多路光载波信号，是</a:t>
            </a:r>
            <a:r>
              <a:rPr lang="zh-CN" altLang="en-US" sz="2000" smtClean="0">
                <a:solidFill>
                  <a:srgbClr val="C00000"/>
                </a:solidFill>
                <a:latin typeface="Times New Roman" pitchFamily="18" charset="0"/>
                <a:ea typeface="微软雅黑" pitchFamily="34" charset="-122"/>
                <a:cs typeface="Times New Roman" pitchFamily="18" charset="0"/>
              </a:rPr>
              <a:t>光频段的频分多路复用技术</a:t>
            </a:r>
            <a:r>
              <a:rPr lang="zh-CN" altLang="en-US" sz="2000" smtClean="0">
                <a:solidFill>
                  <a:srgbClr val="1A3868"/>
                </a:solidFill>
                <a:latin typeface="Times New Roman" pitchFamily="18" charset="0"/>
                <a:ea typeface="微软雅黑" pitchFamily="34" charset="-122"/>
                <a:cs typeface="Times New Roman" pitchFamily="18" charset="0"/>
              </a:rPr>
              <a:t>。</a:t>
            </a:r>
            <a:endParaRPr lang="zh-CN" altLang="en-US" sz="2000" b="1" smtClean="0">
              <a:solidFill>
                <a:srgbClr val="2D2DB9"/>
              </a:solidFill>
              <a:latin typeface="Times New Roman" pitchFamily="18" charset="0"/>
              <a:ea typeface="宋体" charset="-122"/>
              <a:cs typeface="Times New Roman" pitchFamily="18" charset="0"/>
            </a:endParaRPr>
          </a:p>
        </p:txBody>
      </p:sp>
      <p:sp>
        <p:nvSpPr>
          <p:cNvPr id="25601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256012" name="Object 12"/>
          <p:cNvGraphicFramePr>
            <a:graphicFrameLocks noChangeAspect="1"/>
          </p:cNvGraphicFramePr>
          <p:nvPr/>
        </p:nvGraphicFramePr>
        <p:xfrm>
          <a:off x="468313" y="2511425"/>
          <a:ext cx="5832475" cy="2293938"/>
        </p:xfrm>
        <a:graphic>
          <a:graphicData uri="http://schemas.openxmlformats.org/presentationml/2006/ole">
            <mc:AlternateContent xmlns:mc="http://schemas.openxmlformats.org/markup-compatibility/2006">
              <mc:Choice xmlns:v="urn:schemas-microsoft-com:vml" Requires="v">
                <p:oleObj spid="_x0000_s256025" name="VISIO" r:id="rId4" imgW="5412960" imgH="1990080" progId="Visio.Drawing.11">
                  <p:embed/>
                </p:oleObj>
              </mc:Choice>
              <mc:Fallback>
                <p:oleObj name="VISIO" r:id="rId4" imgW="5412960" imgH="1990080" progId="Visio.Drawing.1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2511425"/>
                        <a:ext cx="5832475" cy="2293938"/>
                      </a:xfrm>
                      <a:prstGeom prst="rect">
                        <a:avLst/>
                      </a:prstGeom>
                      <a:noFill/>
                      <a:extLst>
                        <a:ext uri="{909E8E84-426E-40DD-AFC4-6F175D3DCCD1}">
                          <a14:hiddenFill xmlns:a14="http://schemas.microsoft.com/office/drawing/2010/main">
                            <a:solidFill>
                              <a:srgbClr val="6699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idx="4294967295"/>
          </p:nvPr>
        </p:nvSpPr>
        <p:spPr>
          <a:xfrm>
            <a:off x="663575" y="922338"/>
            <a:ext cx="6429375" cy="354012"/>
          </a:xfrm>
        </p:spPr>
        <p:txBody>
          <a:bodyPr/>
          <a:lstStyle/>
          <a:p>
            <a:pPr algn="l"/>
            <a:r>
              <a:rPr lang="zh-CN" altLang="en-US" sz="2400" smtClean="0">
                <a:solidFill>
                  <a:srgbClr val="007D7A"/>
                </a:solidFill>
                <a:latin typeface="Times New Roman" pitchFamily="18" charset="0"/>
                <a:ea typeface="微软雅黑" pitchFamily="34" charset="-122"/>
                <a:cs typeface="Times New Roman" pitchFamily="18" charset="0"/>
              </a:rPr>
              <a:t>一、信息、数据与信号</a:t>
            </a:r>
            <a:endParaRPr lang="zh-CN" altLang="en-US" sz="2400" b="0" u="sng" smtClean="0">
              <a:solidFill>
                <a:srgbClr val="2D2DB9"/>
              </a:solidFill>
              <a:ea typeface="宋体" charset="-122"/>
              <a:cs typeface="Times New Roman" pitchFamily="18" charset="0"/>
            </a:endParaRPr>
          </a:p>
        </p:txBody>
      </p:sp>
      <p:sp>
        <p:nvSpPr>
          <p:cNvPr id="18434" name="内容占位符 2"/>
          <p:cNvSpPr>
            <a:spLocks noGrp="1"/>
          </p:cNvSpPr>
          <p:nvPr>
            <p:ph idx="4294967295"/>
          </p:nvPr>
        </p:nvSpPr>
        <p:spPr>
          <a:xfrm>
            <a:off x="468313" y="1662113"/>
            <a:ext cx="5399087" cy="2927350"/>
          </a:xfrm>
        </p:spPr>
        <p:txBody>
          <a:bodyPr/>
          <a:lstStyle/>
          <a:p>
            <a:pPr>
              <a:lnSpc>
                <a:spcPct val="120000"/>
              </a:lnSpc>
              <a:spcAft>
                <a:spcPct val="20000"/>
              </a:spcAft>
            </a:pPr>
            <a:r>
              <a:rPr lang="zh-CN" altLang="en-US" sz="2000" smtClean="0">
                <a:solidFill>
                  <a:srgbClr val="C00000"/>
                </a:solidFill>
                <a:latin typeface="Times New Roman" pitchFamily="18" charset="0"/>
                <a:ea typeface="微软雅黑" pitchFamily="34" charset="-122"/>
                <a:cs typeface="Times New Roman" pitchFamily="18" charset="0"/>
              </a:rPr>
              <a:t>通信的目的</a:t>
            </a:r>
            <a:r>
              <a:rPr lang="zh-CN" altLang="en-US" sz="2000" smtClean="0">
                <a:solidFill>
                  <a:srgbClr val="1A3868"/>
                </a:solidFill>
                <a:latin typeface="Times New Roman" pitchFamily="18" charset="0"/>
                <a:ea typeface="微软雅黑" pitchFamily="34" charset="-122"/>
                <a:cs typeface="Times New Roman" pitchFamily="18" charset="0"/>
              </a:rPr>
              <a:t>是交换信息，</a:t>
            </a:r>
            <a:r>
              <a:rPr lang="zh-CN" altLang="en-US" sz="2000" smtClean="0">
                <a:solidFill>
                  <a:srgbClr val="C00000"/>
                </a:solidFill>
                <a:latin typeface="Times New Roman" pitchFamily="18" charset="0"/>
                <a:ea typeface="微软雅黑" pitchFamily="34" charset="-122"/>
                <a:cs typeface="Times New Roman" pitchFamily="18" charset="0"/>
              </a:rPr>
              <a:t>信息的载体</a:t>
            </a:r>
            <a:r>
              <a:rPr lang="zh-CN" altLang="en-US" sz="2000" smtClean="0">
                <a:solidFill>
                  <a:srgbClr val="1A3868"/>
                </a:solidFill>
                <a:latin typeface="Times New Roman" pitchFamily="18" charset="0"/>
                <a:ea typeface="微软雅黑" pitchFamily="34" charset="-122"/>
                <a:cs typeface="Times New Roman" pitchFamily="18" charset="0"/>
              </a:rPr>
              <a:t>可以是文字、语音、图形或图像；</a:t>
            </a:r>
            <a:endParaRPr lang="en-US" altLang="zh-CN" sz="2000" smtClean="0">
              <a:solidFill>
                <a:srgbClr val="1A3868"/>
              </a:solidFill>
              <a:latin typeface="Times New Roman" pitchFamily="18" charset="0"/>
              <a:ea typeface="微软雅黑" pitchFamily="34" charset="-122"/>
              <a:cs typeface="Times New Roman" pitchFamily="18" charset="0"/>
            </a:endParaRPr>
          </a:p>
          <a:p>
            <a:pPr>
              <a:lnSpc>
                <a:spcPct val="120000"/>
              </a:lnSpc>
              <a:spcAft>
                <a:spcPct val="20000"/>
              </a:spcAft>
            </a:pPr>
            <a:r>
              <a:rPr lang="zh-CN" altLang="en-US" sz="2000" smtClean="0">
                <a:solidFill>
                  <a:srgbClr val="1A3868"/>
                </a:solidFill>
                <a:latin typeface="Times New Roman" pitchFamily="18" charset="0"/>
                <a:ea typeface="微软雅黑" pitchFamily="34" charset="-122"/>
                <a:cs typeface="Times New Roman" pitchFamily="18" charset="0"/>
              </a:rPr>
              <a:t>为了传送这些信息，首先要将字母、数字、语音、图形或图像用</a:t>
            </a:r>
            <a:r>
              <a:rPr lang="zh-CN" altLang="en-US" sz="2000" smtClean="0">
                <a:solidFill>
                  <a:srgbClr val="C00000"/>
                </a:solidFill>
                <a:latin typeface="Times New Roman" pitchFamily="18" charset="0"/>
                <a:ea typeface="微软雅黑" pitchFamily="34" charset="-122"/>
                <a:cs typeface="Times New Roman" pitchFamily="18" charset="0"/>
              </a:rPr>
              <a:t>二进制代码</a:t>
            </a:r>
            <a:r>
              <a:rPr lang="zh-CN" altLang="en-US" sz="2000" smtClean="0">
                <a:solidFill>
                  <a:srgbClr val="1A3868"/>
                </a:solidFill>
                <a:latin typeface="Times New Roman" pitchFamily="18" charset="0"/>
                <a:ea typeface="微软雅黑" pitchFamily="34" charset="-122"/>
                <a:cs typeface="Times New Roman" pitchFamily="18" charset="0"/>
              </a:rPr>
              <a:t>来表示；</a:t>
            </a:r>
            <a:endParaRPr lang="en-US" altLang="zh-CN" sz="2000" smtClean="0">
              <a:solidFill>
                <a:srgbClr val="1A3868"/>
              </a:solidFill>
              <a:latin typeface="Times New Roman" pitchFamily="18" charset="0"/>
              <a:ea typeface="微软雅黑" pitchFamily="34" charset="-122"/>
              <a:cs typeface="Times New Roman" pitchFamily="18" charset="0"/>
            </a:endParaRPr>
          </a:p>
          <a:p>
            <a:pPr>
              <a:lnSpc>
                <a:spcPct val="120000"/>
              </a:lnSpc>
              <a:spcAft>
                <a:spcPct val="20000"/>
              </a:spcAft>
            </a:pPr>
            <a:r>
              <a:rPr lang="zh-CN" altLang="en-US" sz="2000" smtClean="0">
                <a:solidFill>
                  <a:srgbClr val="1A3868"/>
                </a:solidFill>
                <a:latin typeface="Times New Roman" pitchFamily="18" charset="0"/>
                <a:ea typeface="微软雅黑" pitchFamily="34" charset="-122"/>
                <a:cs typeface="Times New Roman" pitchFamily="18" charset="0"/>
              </a:rPr>
              <a:t>为了传输二进制代码的数据，必须将它们用模拟或数字</a:t>
            </a:r>
            <a:r>
              <a:rPr lang="zh-CN" altLang="en-US" sz="2000" smtClean="0">
                <a:solidFill>
                  <a:srgbClr val="C00000"/>
                </a:solidFill>
                <a:latin typeface="Times New Roman" pitchFamily="18" charset="0"/>
                <a:ea typeface="微软雅黑" pitchFamily="34" charset="-122"/>
                <a:cs typeface="Times New Roman" pitchFamily="18" charset="0"/>
              </a:rPr>
              <a:t>信号编码</a:t>
            </a:r>
            <a:r>
              <a:rPr lang="zh-CN" altLang="en-US" sz="2000" smtClean="0">
                <a:solidFill>
                  <a:srgbClr val="1A3868"/>
                </a:solidFill>
                <a:latin typeface="Times New Roman" pitchFamily="18" charset="0"/>
                <a:ea typeface="微软雅黑" pitchFamily="34" charset="-122"/>
                <a:cs typeface="Times New Roman" pitchFamily="18" charset="0"/>
              </a:rPr>
              <a:t>的方式表示。</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标题 1"/>
          <p:cNvSpPr>
            <a:spLocks noGrp="1"/>
          </p:cNvSpPr>
          <p:nvPr>
            <p:ph type="title" idx="4294967295"/>
          </p:nvPr>
        </p:nvSpPr>
        <p:spPr>
          <a:xfrm>
            <a:off x="663575" y="563563"/>
            <a:ext cx="6429375" cy="857250"/>
          </a:xfrm>
        </p:spPr>
        <p:txBody>
          <a:bodyPr/>
          <a:lstStyle/>
          <a:p>
            <a:pPr algn="l"/>
            <a:r>
              <a:rPr lang="zh-CN" altLang="en-US" sz="2400" dirty="0" smtClean="0">
                <a:solidFill>
                  <a:srgbClr val="007D7A"/>
                </a:solidFill>
                <a:latin typeface="Times New Roman" pitchFamily="18" charset="0"/>
                <a:ea typeface="微软雅黑" pitchFamily="34" charset="-122"/>
                <a:cs typeface="Times New Roman" pitchFamily="18" charset="0"/>
              </a:rPr>
              <a:t>码分多址复用 </a:t>
            </a:r>
            <a:r>
              <a:rPr lang="en-US" altLang="zh-CN" sz="2400" dirty="0">
                <a:solidFill>
                  <a:srgbClr val="007D7A"/>
                </a:solidFill>
                <a:latin typeface="Times New Roman" pitchFamily="18" charset="0"/>
                <a:ea typeface="微软雅黑" pitchFamily="34" charset="-122"/>
                <a:cs typeface="Times New Roman" pitchFamily="18" charset="0"/>
              </a:rPr>
              <a:t>Code Division Multiple Access</a:t>
            </a:r>
            <a:endParaRPr lang="zh-CN" altLang="en-US" sz="2400" dirty="0">
              <a:solidFill>
                <a:srgbClr val="007D7A"/>
              </a:solidFill>
              <a:latin typeface="Times New Roman" pitchFamily="18" charset="0"/>
              <a:ea typeface="微软雅黑" pitchFamily="34" charset="-122"/>
              <a:cs typeface="Times New Roman" pitchFamily="18" charset="0"/>
            </a:endParaRPr>
          </a:p>
        </p:txBody>
      </p:sp>
      <p:sp>
        <p:nvSpPr>
          <p:cNvPr id="300034" name="内容占位符 2"/>
          <p:cNvSpPr>
            <a:spLocks noGrp="1"/>
          </p:cNvSpPr>
          <p:nvPr>
            <p:ph idx="4294967295"/>
          </p:nvPr>
        </p:nvSpPr>
        <p:spPr>
          <a:xfrm>
            <a:off x="323850" y="1420813"/>
            <a:ext cx="5761038" cy="3233737"/>
          </a:xfrm>
        </p:spPr>
        <p:txBody>
          <a:bodyPr/>
          <a:lstStyle/>
          <a:p>
            <a:pPr>
              <a:lnSpc>
                <a:spcPct val="120000"/>
              </a:lnSpc>
              <a:spcAft>
                <a:spcPct val="10000"/>
              </a:spcAft>
            </a:pPr>
            <a:r>
              <a:rPr lang="zh-CN" altLang="en-US" sz="2000" dirty="0" smtClean="0">
                <a:solidFill>
                  <a:srgbClr val="C00000"/>
                </a:solidFill>
                <a:latin typeface="Times New Roman" pitchFamily="18" charset="0"/>
                <a:ea typeface="微软雅黑" pitchFamily="34" charset="-122"/>
                <a:cs typeface="Times New Roman" pitchFamily="18" charset="0"/>
              </a:rPr>
              <a:t>码分多址</a:t>
            </a:r>
            <a:r>
              <a:rPr lang="en-US" altLang="zh-CN" sz="2000" dirty="0" smtClean="0">
                <a:solidFill>
                  <a:srgbClr val="C00000"/>
                </a:solidFill>
                <a:latin typeface="Times New Roman" pitchFamily="18" charset="0"/>
                <a:ea typeface="微软雅黑" pitchFamily="34" charset="-122"/>
                <a:cs typeface="Times New Roman" pitchFamily="18" charset="0"/>
              </a:rPr>
              <a:t>CDMA</a:t>
            </a:r>
            <a:r>
              <a:rPr lang="zh-CN" altLang="en-US" sz="2000" dirty="0" smtClean="0">
                <a:solidFill>
                  <a:srgbClr val="1A3868"/>
                </a:solidFill>
                <a:latin typeface="Times New Roman" pitchFamily="18" charset="0"/>
                <a:ea typeface="微软雅黑" pitchFamily="34" charset="-122"/>
                <a:cs typeface="Times New Roman" pitchFamily="18" charset="0"/>
              </a:rPr>
              <a:t>：多个移动通信用户在同一个时间，使用相同的频段进行通信，各个用户使用特殊设计的码型，它们之间不会互相干扰。</a:t>
            </a:r>
          </a:p>
          <a:p>
            <a:pPr>
              <a:lnSpc>
                <a:spcPct val="120000"/>
              </a:lnSpc>
              <a:spcAft>
                <a:spcPct val="30000"/>
              </a:spcAft>
            </a:pPr>
            <a:r>
              <a:rPr lang="zh-CN" altLang="en-US" sz="2000" dirty="0" smtClean="0">
                <a:solidFill>
                  <a:srgbClr val="1A3868"/>
                </a:solidFill>
                <a:latin typeface="Times New Roman" pitchFamily="18" charset="0"/>
                <a:ea typeface="微软雅黑" pitchFamily="34" charset="-122"/>
                <a:cs typeface="Times New Roman" pitchFamily="18" charset="0"/>
              </a:rPr>
              <a:t>每一个比特时间再划分为</a:t>
            </a:r>
            <a:r>
              <a:rPr lang="en-US" altLang="zh-CN" sz="2000" i="1" dirty="0" smtClean="0">
                <a:solidFill>
                  <a:srgbClr val="1A3868"/>
                </a:solidFill>
                <a:latin typeface="Times New Roman" pitchFamily="18" charset="0"/>
                <a:ea typeface="微软雅黑" pitchFamily="34" charset="-122"/>
                <a:cs typeface="Times New Roman" pitchFamily="18" charset="0"/>
              </a:rPr>
              <a:t>m</a:t>
            </a:r>
            <a:r>
              <a:rPr lang="zh-CN" altLang="en-US" sz="2000" dirty="0" smtClean="0">
                <a:solidFill>
                  <a:srgbClr val="1A3868"/>
                </a:solidFill>
                <a:latin typeface="Times New Roman" pitchFamily="18" charset="0"/>
                <a:ea typeface="微软雅黑" pitchFamily="34" charset="-122"/>
                <a:cs typeface="Times New Roman" pitchFamily="18" charset="0"/>
              </a:rPr>
              <a:t>个码片，由</a:t>
            </a:r>
            <a:r>
              <a:rPr lang="en-US" altLang="zh-CN" sz="2000" i="1" dirty="0" smtClean="0">
                <a:solidFill>
                  <a:srgbClr val="1A3868"/>
                </a:solidFill>
                <a:latin typeface="Times New Roman" pitchFamily="18" charset="0"/>
                <a:ea typeface="微软雅黑" pitchFamily="34" charset="-122"/>
                <a:cs typeface="Times New Roman" pitchFamily="18" charset="0"/>
              </a:rPr>
              <a:t>m</a:t>
            </a:r>
            <a:r>
              <a:rPr lang="zh-CN" altLang="en-US" sz="2000" dirty="0" smtClean="0">
                <a:solidFill>
                  <a:srgbClr val="1A3868"/>
                </a:solidFill>
                <a:latin typeface="Times New Roman" pitchFamily="18" charset="0"/>
                <a:ea typeface="微软雅黑" pitchFamily="34" charset="-122"/>
                <a:cs typeface="Times New Roman" pitchFamily="18" charset="0"/>
              </a:rPr>
              <a:t>个码片组成</a:t>
            </a:r>
            <a:r>
              <a:rPr lang="en-US" altLang="zh-CN" sz="2000" i="1" dirty="0" smtClean="0">
                <a:solidFill>
                  <a:srgbClr val="1A3868"/>
                </a:solidFill>
                <a:latin typeface="Times New Roman" pitchFamily="18" charset="0"/>
                <a:ea typeface="微软雅黑" pitchFamily="34" charset="-122"/>
                <a:cs typeface="Times New Roman" pitchFamily="18" charset="0"/>
              </a:rPr>
              <a:t>m</a:t>
            </a:r>
            <a:r>
              <a:rPr lang="zh-CN" altLang="en-US" sz="2000" dirty="0" smtClean="0">
                <a:solidFill>
                  <a:srgbClr val="1A3868"/>
                </a:solidFill>
                <a:latin typeface="Times New Roman" pitchFamily="18" charset="0"/>
                <a:ea typeface="微软雅黑" pitchFamily="34" charset="-122"/>
                <a:cs typeface="Times New Roman" pitchFamily="18" charset="0"/>
              </a:rPr>
              <a:t>比特的码片序列。</a:t>
            </a:r>
          </a:p>
          <a:p>
            <a:pPr>
              <a:lnSpc>
                <a:spcPct val="120000"/>
              </a:lnSpc>
              <a:spcAft>
                <a:spcPct val="10000"/>
              </a:spcAft>
            </a:pPr>
            <a:r>
              <a:rPr lang="zh-CN" altLang="en-US" sz="2000" dirty="0" smtClean="0">
                <a:solidFill>
                  <a:srgbClr val="1A3868"/>
                </a:solidFill>
                <a:latin typeface="Times New Roman" pitchFamily="18" charset="0"/>
                <a:ea typeface="微软雅黑" pitchFamily="34" charset="-122"/>
                <a:cs typeface="Times New Roman" pitchFamily="18" charset="0"/>
              </a:rPr>
              <a:t>例如：</a:t>
            </a:r>
            <a:r>
              <a:rPr lang="en-US" altLang="zh-CN" sz="2000" dirty="0" smtClean="0">
                <a:solidFill>
                  <a:srgbClr val="1A3868"/>
                </a:solidFill>
                <a:latin typeface="Times New Roman" pitchFamily="18" charset="0"/>
                <a:ea typeface="微软雅黑" pitchFamily="34" charset="-122"/>
                <a:cs typeface="Times New Roman" pitchFamily="18" charset="0"/>
              </a:rPr>
              <a:t>1 0 1 1 0 1 0 0           “1”</a:t>
            </a:r>
          </a:p>
          <a:p>
            <a:pPr>
              <a:buFontTx/>
              <a:buNone/>
            </a:pPr>
            <a:r>
              <a:rPr lang="en-US" altLang="zh-CN" sz="2000" dirty="0" smtClean="0">
                <a:solidFill>
                  <a:srgbClr val="1A3868"/>
                </a:solidFill>
                <a:latin typeface="Times New Roman" pitchFamily="18" charset="0"/>
                <a:ea typeface="微软雅黑" pitchFamily="34" charset="-122"/>
                <a:cs typeface="Times New Roman" pitchFamily="18" charset="0"/>
              </a:rPr>
              <a:t>                 0 1 0 0 1 0 1 1           “0” </a:t>
            </a:r>
          </a:p>
          <a:p>
            <a:pPr>
              <a:buFontTx/>
              <a:buNone/>
            </a:pPr>
            <a:r>
              <a:rPr lang="en-US" altLang="zh-CN" sz="2000" dirty="0" smtClean="0">
                <a:solidFill>
                  <a:srgbClr val="C00000"/>
                </a:solidFill>
                <a:latin typeface="Times New Roman" pitchFamily="18" charset="0"/>
                <a:ea typeface="微软雅黑" pitchFamily="34" charset="-122"/>
                <a:cs typeface="Times New Roman" pitchFamily="18" charset="0"/>
              </a:rPr>
              <a:t>1011</a:t>
            </a:r>
            <a:r>
              <a:rPr lang="en-US" altLang="zh-CN" sz="2000" dirty="0" smtClean="0">
                <a:solidFill>
                  <a:srgbClr val="1A3868"/>
                </a:solidFill>
                <a:latin typeface="Times New Roman" pitchFamily="18" charset="0"/>
                <a:ea typeface="微软雅黑" pitchFamily="34" charset="-122"/>
                <a:cs typeface="Times New Roman" pitchFamily="18" charset="0"/>
              </a:rPr>
              <a:t>      </a:t>
            </a:r>
            <a:r>
              <a:rPr lang="en-US" altLang="zh-CN" sz="2000" u="sng" dirty="0" smtClean="0">
                <a:solidFill>
                  <a:srgbClr val="1A3868"/>
                </a:solidFill>
                <a:latin typeface="Times New Roman" pitchFamily="18" charset="0"/>
                <a:ea typeface="微软雅黑" pitchFamily="34" charset="-122"/>
                <a:cs typeface="Times New Roman" pitchFamily="18" charset="0"/>
              </a:rPr>
              <a:t>10110100</a:t>
            </a:r>
            <a:r>
              <a:rPr lang="en-US" altLang="zh-CN" sz="2000" dirty="0" smtClean="0">
                <a:solidFill>
                  <a:srgbClr val="1A3868"/>
                </a:solidFill>
                <a:latin typeface="Times New Roman" pitchFamily="18" charset="0"/>
                <a:ea typeface="微软雅黑" pitchFamily="34" charset="-122"/>
                <a:cs typeface="Times New Roman" pitchFamily="18" charset="0"/>
              </a:rPr>
              <a:t>  </a:t>
            </a:r>
            <a:r>
              <a:rPr lang="en-US" altLang="zh-CN" sz="2000" u="sng" dirty="0" smtClean="0">
                <a:solidFill>
                  <a:srgbClr val="1A3868"/>
                </a:solidFill>
                <a:latin typeface="Times New Roman" pitchFamily="18" charset="0"/>
                <a:ea typeface="微软雅黑" pitchFamily="34" charset="-122"/>
                <a:cs typeface="Times New Roman" pitchFamily="18" charset="0"/>
              </a:rPr>
              <a:t>01001011</a:t>
            </a:r>
            <a:r>
              <a:rPr lang="en-US" altLang="zh-CN" sz="2000" dirty="0" smtClean="0">
                <a:solidFill>
                  <a:srgbClr val="1A3868"/>
                </a:solidFill>
                <a:latin typeface="Times New Roman" pitchFamily="18" charset="0"/>
                <a:ea typeface="微软雅黑" pitchFamily="34" charset="-122"/>
                <a:cs typeface="Times New Roman" pitchFamily="18" charset="0"/>
              </a:rPr>
              <a:t>  </a:t>
            </a:r>
            <a:r>
              <a:rPr lang="en-US" altLang="zh-CN" sz="2000" u="sng" dirty="0" smtClean="0">
                <a:solidFill>
                  <a:srgbClr val="1A3868"/>
                </a:solidFill>
                <a:latin typeface="Times New Roman" pitchFamily="18" charset="0"/>
                <a:ea typeface="微软雅黑" pitchFamily="34" charset="-122"/>
                <a:cs typeface="Times New Roman" pitchFamily="18" charset="0"/>
              </a:rPr>
              <a:t>10110100</a:t>
            </a:r>
            <a:r>
              <a:rPr lang="en-US" altLang="zh-CN" sz="2000" dirty="0" smtClean="0">
                <a:solidFill>
                  <a:srgbClr val="1A3868"/>
                </a:solidFill>
                <a:latin typeface="Times New Roman" pitchFamily="18" charset="0"/>
                <a:ea typeface="微软雅黑" pitchFamily="34" charset="-122"/>
                <a:cs typeface="Times New Roman" pitchFamily="18" charset="0"/>
              </a:rPr>
              <a:t>  </a:t>
            </a:r>
            <a:r>
              <a:rPr lang="en-US" altLang="zh-CN" sz="2000" u="sng" dirty="0" smtClean="0">
                <a:solidFill>
                  <a:srgbClr val="1A3868"/>
                </a:solidFill>
                <a:latin typeface="Times New Roman" pitchFamily="18" charset="0"/>
                <a:ea typeface="微软雅黑" pitchFamily="34" charset="-122"/>
                <a:cs typeface="Times New Roman" pitchFamily="18" charset="0"/>
              </a:rPr>
              <a:t>10110100</a:t>
            </a:r>
            <a:endParaRPr lang="zh-CN" altLang="en-US" sz="2000" u="sng" dirty="0" smtClean="0">
              <a:solidFill>
                <a:srgbClr val="1A3868"/>
              </a:solidFill>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0034">
                                            <p:txEl>
                                              <p:pRg st="2" end="2"/>
                                            </p:txEl>
                                          </p:spTgt>
                                        </p:tgtEl>
                                        <p:attrNameLst>
                                          <p:attrName>style.visibility</p:attrName>
                                        </p:attrNameLst>
                                      </p:cBhvr>
                                      <p:to>
                                        <p:strVal val="visible"/>
                                      </p:to>
                                    </p:set>
                                    <p:animEffect transition="in" filter="blinds(horizontal)">
                                      <p:cBhvr>
                                        <p:cTn id="7" dur="500"/>
                                        <p:tgtEl>
                                          <p:spTgt spid="300034">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0034">
                                            <p:txEl>
                                              <p:pRg st="3" end="3"/>
                                            </p:txEl>
                                          </p:spTgt>
                                        </p:tgtEl>
                                        <p:attrNameLst>
                                          <p:attrName>style.visibility</p:attrName>
                                        </p:attrNameLst>
                                      </p:cBhvr>
                                      <p:to>
                                        <p:strVal val="visible"/>
                                      </p:to>
                                    </p:set>
                                    <p:animEffect transition="in" filter="blinds(horizontal)">
                                      <p:cBhvr>
                                        <p:cTn id="10" dur="500"/>
                                        <p:tgtEl>
                                          <p:spTgt spid="300034">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00034">
                                            <p:txEl>
                                              <p:pRg st="4" end="4"/>
                                            </p:txEl>
                                          </p:spTgt>
                                        </p:tgtEl>
                                        <p:attrNameLst>
                                          <p:attrName>style.visibility</p:attrName>
                                        </p:attrNameLst>
                                      </p:cBhvr>
                                      <p:to>
                                        <p:strVal val="visible"/>
                                      </p:to>
                                    </p:set>
                                    <p:animEffect transition="in" filter="blinds(horizontal)">
                                      <p:cBhvr>
                                        <p:cTn id="13" dur="500"/>
                                        <p:tgtEl>
                                          <p:spTgt spid="3000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5" name="标题 1"/>
          <p:cNvSpPr>
            <a:spLocks noGrp="1"/>
          </p:cNvSpPr>
          <p:nvPr>
            <p:ph type="title" idx="4294967295"/>
          </p:nvPr>
        </p:nvSpPr>
        <p:spPr>
          <a:xfrm>
            <a:off x="735013" y="715963"/>
            <a:ext cx="6429375" cy="560387"/>
          </a:xfrm>
        </p:spPr>
        <p:txBody>
          <a:bodyPr/>
          <a:lstStyle/>
          <a:p>
            <a:pPr algn="l"/>
            <a:r>
              <a:rPr lang="zh-CN" altLang="en-US" sz="2400" smtClean="0">
                <a:solidFill>
                  <a:srgbClr val="007D7A"/>
                </a:solidFill>
                <a:latin typeface="Times New Roman" pitchFamily="18" charset="0"/>
                <a:ea typeface="微软雅黑" pitchFamily="34" charset="-122"/>
                <a:cs typeface="Times New Roman" pitchFamily="18" charset="0"/>
              </a:rPr>
              <a:t>信号的基本概念</a:t>
            </a:r>
          </a:p>
        </p:txBody>
      </p:sp>
      <p:sp>
        <p:nvSpPr>
          <p:cNvPr id="222216" name="内容占位符 2"/>
          <p:cNvSpPr>
            <a:spLocks noGrp="1"/>
          </p:cNvSpPr>
          <p:nvPr>
            <p:ph idx="4294967295"/>
          </p:nvPr>
        </p:nvSpPr>
        <p:spPr>
          <a:xfrm>
            <a:off x="395288" y="1347788"/>
            <a:ext cx="5832475" cy="1728787"/>
          </a:xfrm>
        </p:spPr>
        <p:txBody>
          <a:bodyPr/>
          <a:lstStyle/>
          <a:p>
            <a:pPr>
              <a:lnSpc>
                <a:spcPct val="120000"/>
              </a:lnSpc>
            </a:pPr>
            <a:r>
              <a:rPr lang="zh-CN" altLang="en-US" sz="2000" smtClean="0">
                <a:solidFill>
                  <a:srgbClr val="C00000"/>
                </a:solidFill>
                <a:latin typeface="Times New Roman" pitchFamily="18" charset="0"/>
                <a:ea typeface="微软雅黑" pitchFamily="34" charset="-122"/>
                <a:cs typeface="Times New Roman" pitchFamily="18" charset="0"/>
              </a:rPr>
              <a:t>信号</a:t>
            </a:r>
            <a:r>
              <a:rPr lang="zh-CN" altLang="en-US" sz="2000" smtClean="0">
                <a:solidFill>
                  <a:srgbClr val="1A3868"/>
                </a:solidFill>
                <a:latin typeface="Times New Roman" pitchFamily="18" charset="0"/>
                <a:ea typeface="微软雅黑" pitchFamily="34" charset="-122"/>
                <a:cs typeface="Times New Roman" pitchFamily="18" charset="0"/>
              </a:rPr>
              <a:t>是数据在传输过程中电信号的表示形式；</a:t>
            </a:r>
            <a:endParaRPr lang="en-US" altLang="zh-CN" sz="2000" smtClean="0">
              <a:solidFill>
                <a:srgbClr val="1A3868"/>
              </a:solidFill>
              <a:latin typeface="Times New Roman" pitchFamily="18" charset="0"/>
              <a:ea typeface="微软雅黑" pitchFamily="34" charset="-122"/>
              <a:cs typeface="Times New Roman" pitchFamily="18" charset="0"/>
            </a:endParaRPr>
          </a:p>
          <a:p>
            <a:pPr>
              <a:lnSpc>
                <a:spcPct val="120000"/>
              </a:lnSpc>
            </a:pPr>
            <a:r>
              <a:rPr lang="zh-CN" altLang="en-US" sz="2000" smtClean="0">
                <a:solidFill>
                  <a:srgbClr val="1A3868"/>
                </a:solidFill>
                <a:latin typeface="Times New Roman" pitchFamily="18" charset="0"/>
                <a:ea typeface="微软雅黑" pitchFamily="34" charset="-122"/>
                <a:cs typeface="Times New Roman" pitchFamily="18" charset="0"/>
              </a:rPr>
              <a:t>信号分为</a:t>
            </a:r>
            <a:r>
              <a:rPr lang="zh-CN" altLang="en-US" sz="2000" smtClean="0">
                <a:solidFill>
                  <a:srgbClr val="C00000"/>
                </a:solidFill>
                <a:latin typeface="Times New Roman" pitchFamily="18" charset="0"/>
                <a:ea typeface="微软雅黑" pitchFamily="34" charset="-122"/>
                <a:cs typeface="Times New Roman" pitchFamily="18" charset="0"/>
              </a:rPr>
              <a:t>模拟信号</a:t>
            </a:r>
            <a:r>
              <a:rPr lang="zh-CN" altLang="en-US" sz="2000" smtClean="0">
                <a:solidFill>
                  <a:srgbClr val="1A3868"/>
                </a:solidFill>
                <a:latin typeface="Times New Roman" pitchFamily="18" charset="0"/>
                <a:ea typeface="微软雅黑" pitchFamily="34" charset="-122"/>
                <a:cs typeface="Times New Roman" pitchFamily="18" charset="0"/>
              </a:rPr>
              <a:t>与</a:t>
            </a:r>
            <a:r>
              <a:rPr lang="zh-CN" altLang="en-US" sz="2000" smtClean="0">
                <a:solidFill>
                  <a:srgbClr val="C00000"/>
                </a:solidFill>
                <a:latin typeface="Times New Roman" pitchFamily="18" charset="0"/>
                <a:ea typeface="微软雅黑" pitchFamily="34" charset="-122"/>
                <a:cs typeface="Times New Roman" pitchFamily="18" charset="0"/>
              </a:rPr>
              <a:t>数字信号</a:t>
            </a:r>
            <a:r>
              <a:rPr lang="zh-CN" altLang="en-US" sz="2000" smtClean="0">
                <a:solidFill>
                  <a:srgbClr val="1A3868"/>
                </a:solidFill>
                <a:latin typeface="Times New Roman" pitchFamily="18" charset="0"/>
                <a:ea typeface="微软雅黑" pitchFamily="34" charset="-122"/>
                <a:cs typeface="Times New Roman" pitchFamily="18" charset="0"/>
              </a:rPr>
              <a:t>两类；</a:t>
            </a:r>
            <a:endParaRPr lang="en-US" altLang="zh-CN" sz="2000" smtClean="0">
              <a:solidFill>
                <a:srgbClr val="1A3868"/>
              </a:solidFill>
              <a:latin typeface="Times New Roman" pitchFamily="18" charset="0"/>
              <a:ea typeface="微软雅黑" pitchFamily="34" charset="-122"/>
              <a:cs typeface="Times New Roman" pitchFamily="18" charset="0"/>
            </a:endParaRPr>
          </a:p>
          <a:p>
            <a:pPr>
              <a:lnSpc>
                <a:spcPct val="120000"/>
              </a:lnSpc>
            </a:pPr>
            <a:r>
              <a:rPr lang="zh-CN" altLang="en-US" sz="2000" smtClean="0">
                <a:solidFill>
                  <a:srgbClr val="1A3868"/>
                </a:solidFill>
                <a:latin typeface="Times New Roman" pitchFamily="18" charset="0"/>
                <a:ea typeface="微软雅黑" pitchFamily="34" charset="-122"/>
                <a:cs typeface="Times New Roman" pitchFamily="18" charset="0"/>
              </a:rPr>
              <a:t>模拟信号的电平连续变化；数字信号的电平以脉冲变化；</a:t>
            </a:r>
            <a:endParaRPr lang="zh-CN" altLang="en-US" sz="2000" b="1" u="sng" smtClean="0">
              <a:solidFill>
                <a:srgbClr val="2D2DB9"/>
              </a:solidFill>
              <a:latin typeface="Times New Roman" pitchFamily="18" charset="0"/>
              <a:ea typeface="宋体" charset="-122"/>
              <a:cs typeface="Times New Roman" pitchFamily="18" charset="0"/>
            </a:endParaRPr>
          </a:p>
        </p:txBody>
      </p:sp>
      <p:sp>
        <p:nvSpPr>
          <p:cNvPr id="22221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222214" name="Object 5"/>
          <p:cNvGraphicFramePr>
            <a:graphicFrameLocks noChangeAspect="1"/>
          </p:cNvGraphicFramePr>
          <p:nvPr/>
        </p:nvGraphicFramePr>
        <p:xfrm>
          <a:off x="2051050" y="2698750"/>
          <a:ext cx="2952750" cy="2393950"/>
        </p:xfrm>
        <a:graphic>
          <a:graphicData uri="http://schemas.openxmlformats.org/presentationml/2006/ole">
            <mc:AlternateContent xmlns:mc="http://schemas.openxmlformats.org/markup-compatibility/2006">
              <mc:Choice xmlns:v="urn:schemas-microsoft-com:vml" Requires="v">
                <p:oleObj spid="_x0000_s222225" name="Visio" r:id="rId4" imgW="2504313" imgH="2332863" progId="Visio.Drawing.11">
                  <p:embed/>
                </p:oleObj>
              </mc:Choice>
              <mc:Fallback>
                <p:oleObj name="Visio" r:id="rId4" imgW="2504313" imgH="2332863"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50" y="2698750"/>
                        <a:ext cx="2952750" cy="2393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标题 1"/>
          <p:cNvSpPr>
            <a:spLocks noGrp="1"/>
          </p:cNvSpPr>
          <p:nvPr>
            <p:ph type="title" idx="4294967295"/>
          </p:nvPr>
        </p:nvSpPr>
        <p:spPr>
          <a:xfrm>
            <a:off x="611188" y="787400"/>
            <a:ext cx="6429375" cy="560388"/>
          </a:xfrm>
        </p:spPr>
        <p:txBody>
          <a:bodyPr/>
          <a:lstStyle/>
          <a:p>
            <a:pPr algn="l"/>
            <a:r>
              <a:rPr lang="zh-CN" altLang="en-US" sz="2400" smtClean="0">
                <a:solidFill>
                  <a:srgbClr val="007D7A"/>
                </a:solidFill>
                <a:latin typeface="Times New Roman" pitchFamily="18" charset="0"/>
                <a:ea typeface="微软雅黑" pitchFamily="34" charset="-122"/>
                <a:cs typeface="Times New Roman" pitchFamily="18" charset="0"/>
              </a:rPr>
              <a:t>二、数据编码技术</a:t>
            </a:r>
          </a:p>
        </p:txBody>
      </p:sp>
      <p:pic>
        <p:nvPicPr>
          <p:cNvPr id="224258" name="图片 14"/>
          <p:cNvPicPr>
            <a:picLocks noChangeAspect="1" noChangeArrowheads="1"/>
          </p:cNvPicPr>
          <p:nvPr/>
        </p:nvPicPr>
        <p:blipFill>
          <a:blip r:embed="rId3"/>
          <a:srcRect/>
          <a:stretch>
            <a:fillRect/>
          </a:stretch>
        </p:blipFill>
        <p:spPr bwMode="auto">
          <a:xfrm>
            <a:off x="212725" y="1697038"/>
            <a:ext cx="6446838" cy="31083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5" name="Picture 12" descr="DTE"/>
          <p:cNvPicPr>
            <a:picLocks noChangeAspect="1" noChangeArrowheads="1"/>
          </p:cNvPicPr>
          <p:nvPr/>
        </p:nvPicPr>
        <p:blipFill>
          <a:blip r:embed="rId3"/>
          <a:srcRect b="34631"/>
          <a:stretch>
            <a:fillRect/>
          </a:stretch>
        </p:blipFill>
        <p:spPr bwMode="auto">
          <a:xfrm>
            <a:off x="971550" y="3033713"/>
            <a:ext cx="4895850" cy="1698625"/>
          </a:xfrm>
          <a:prstGeom prst="rect">
            <a:avLst/>
          </a:prstGeom>
          <a:noFill/>
          <a:ln w="9525">
            <a:noFill/>
            <a:miter lim="800000"/>
            <a:headEnd/>
            <a:tailEnd/>
          </a:ln>
        </p:spPr>
      </p:pic>
      <p:sp>
        <p:nvSpPr>
          <p:cNvPr id="226306" name="标题 1"/>
          <p:cNvSpPr>
            <a:spLocks noGrp="1"/>
          </p:cNvSpPr>
          <p:nvPr>
            <p:ph type="title" idx="4294967295"/>
          </p:nvPr>
        </p:nvSpPr>
        <p:spPr>
          <a:xfrm>
            <a:off x="590550" y="635000"/>
            <a:ext cx="6429375" cy="857250"/>
          </a:xfrm>
        </p:spPr>
        <p:txBody>
          <a:bodyPr/>
          <a:lstStyle/>
          <a:p>
            <a:pPr algn="l"/>
            <a:r>
              <a:rPr lang="zh-CN" altLang="en-US" sz="2400" smtClean="0">
                <a:solidFill>
                  <a:srgbClr val="007D7A"/>
                </a:solidFill>
                <a:latin typeface="Times New Roman" pitchFamily="18" charset="0"/>
                <a:ea typeface="微软雅黑" pitchFamily="34" charset="-122"/>
                <a:cs typeface="Times New Roman" pitchFamily="18" charset="0"/>
              </a:rPr>
              <a:t>调制与解调</a:t>
            </a:r>
          </a:p>
        </p:txBody>
      </p:sp>
      <p:sp>
        <p:nvSpPr>
          <p:cNvPr id="226307" name="内容占位符 2"/>
          <p:cNvSpPr>
            <a:spLocks noGrp="1"/>
          </p:cNvSpPr>
          <p:nvPr>
            <p:ph idx="4294967295"/>
          </p:nvPr>
        </p:nvSpPr>
        <p:spPr>
          <a:xfrm>
            <a:off x="539750" y="1444625"/>
            <a:ext cx="5614988" cy="3287713"/>
          </a:xfrm>
        </p:spPr>
        <p:txBody>
          <a:bodyPr/>
          <a:lstStyle/>
          <a:p>
            <a:pPr>
              <a:lnSpc>
                <a:spcPct val="110000"/>
              </a:lnSpc>
              <a:spcAft>
                <a:spcPct val="20000"/>
              </a:spcAft>
            </a:pPr>
            <a:r>
              <a:rPr lang="zh-CN" altLang="en-US" sz="2000" smtClean="0">
                <a:solidFill>
                  <a:srgbClr val="1A3868"/>
                </a:solidFill>
                <a:latin typeface="Times New Roman" pitchFamily="18" charset="0"/>
                <a:ea typeface="微软雅黑" pitchFamily="34" charset="-122"/>
                <a:cs typeface="Times New Roman" pitchFamily="18" charset="0"/>
              </a:rPr>
              <a:t>将</a:t>
            </a:r>
            <a:r>
              <a:rPr lang="zh-CN" altLang="en-US" sz="2000" smtClean="0">
                <a:solidFill>
                  <a:srgbClr val="C00000"/>
                </a:solidFill>
                <a:latin typeface="Times New Roman" pitchFamily="18" charset="0"/>
                <a:ea typeface="微软雅黑" pitchFamily="34" charset="-122"/>
                <a:cs typeface="Times New Roman" pitchFamily="18" charset="0"/>
              </a:rPr>
              <a:t>发送端</a:t>
            </a:r>
            <a:r>
              <a:rPr lang="zh-CN" altLang="en-US" sz="2000" smtClean="0">
                <a:solidFill>
                  <a:srgbClr val="1A3868"/>
                </a:solidFill>
                <a:latin typeface="Times New Roman" pitchFamily="18" charset="0"/>
                <a:ea typeface="微软雅黑" pitchFamily="34" charset="-122"/>
                <a:cs typeface="Times New Roman" pitchFamily="18" charset="0"/>
              </a:rPr>
              <a:t>数字数据信号变换成模拟数据信号的过程称为</a:t>
            </a:r>
            <a:r>
              <a:rPr lang="zh-CN" altLang="en-US" sz="2000" smtClean="0">
                <a:solidFill>
                  <a:srgbClr val="C00000"/>
                </a:solidFill>
                <a:latin typeface="Times New Roman" pitchFamily="18" charset="0"/>
                <a:ea typeface="微软雅黑" pitchFamily="34" charset="-122"/>
                <a:cs typeface="Times New Roman" pitchFamily="18" charset="0"/>
              </a:rPr>
              <a:t>调制</a:t>
            </a:r>
            <a:r>
              <a:rPr lang="zh-CN" altLang="en-US" sz="2000" smtClean="0">
                <a:solidFill>
                  <a:srgbClr val="1A3868"/>
                </a:solidFill>
                <a:latin typeface="Times New Roman" pitchFamily="18" charset="0"/>
                <a:ea typeface="微软雅黑" pitchFamily="34" charset="-122"/>
                <a:cs typeface="Times New Roman" pitchFamily="18" charset="0"/>
              </a:rPr>
              <a:t>；</a:t>
            </a:r>
          </a:p>
          <a:p>
            <a:pPr>
              <a:lnSpc>
                <a:spcPct val="110000"/>
              </a:lnSpc>
              <a:spcAft>
                <a:spcPct val="20000"/>
              </a:spcAft>
            </a:pPr>
            <a:r>
              <a:rPr lang="zh-CN" altLang="en-US" sz="2000" smtClean="0">
                <a:solidFill>
                  <a:srgbClr val="1A3868"/>
                </a:solidFill>
                <a:latin typeface="Times New Roman" pitchFamily="18" charset="0"/>
                <a:ea typeface="微软雅黑" pitchFamily="34" charset="-122"/>
                <a:cs typeface="Times New Roman" pitchFamily="18" charset="0"/>
              </a:rPr>
              <a:t>将</a:t>
            </a:r>
            <a:r>
              <a:rPr lang="zh-CN" altLang="en-US" sz="2000" smtClean="0">
                <a:solidFill>
                  <a:srgbClr val="C00000"/>
                </a:solidFill>
                <a:latin typeface="Times New Roman" pitchFamily="18" charset="0"/>
                <a:ea typeface="微软雅黑" pitchFamily="34" charset="-122"/>
                <a:cs typeface="Times New Roman" pitchFamily="18" charset="0"/>
              </a:rPr>
              <a:t>接收端</a:t>
            </a:r>
            <a:r>
              <a:rPr lang="zh-CN" altLang="en-US" sz="2000" smtClean="0">
                <a:solidFill>
                  <a:srgbClr val="1A3868"/>
                </a:solidFill>
                <a:latin typeface="Times New Roman" pitchFamily="18" charset="0"/>
                <a:ea typeface="微软雅黑" pitchFamily="34" charset="-122"/>
                <a:cs typeface="Times New Roman" pitchFamily="18" charset="0"/>
              </a:rPr>
              <a:t>模拟数据信号还原成数字数据信号的过程称为</a:t>
            </a:r>
            <a:r>
              <a:rPr lang="zh-CN" altLang="en-US" sz="2000" smtClean="0">
                <a:solidFill>
                  <a:srgbClr val="C00000"/>
                </a:solidFill>
                <a:latin typeface="Times New Roman" pitchFamily="18" charset="0"/>
                <a:ea typeface="微软雅黑" pitchFamily="34" charset="-122"/>
                <a:cs typeface="Times New Roman" pitchFamily="18" charset="0"/>
              </a:rPr>
              <a:t>解调</a:t>
            </a:r>
            <a:r>
              <a:rPr lang="zh-CN" altLang="en-US" sz="2000" smtClean="0">
                <a:solidFill>
                  <a:srgbClr val="1A3868"/>
                </a:solidFill>
                <a:latin typeface="Times New Roman" pitchFamily="18" charset="0"/>
                <a:ea typeface="微软雅黑" pitchFamily="34" charset="-122"/>
                <a:cs typeface="Times New Roman" pitchFamily="18" charset="0"/>
              </a:rPr>
              <a:t>；</a:t>
            </a:r>
          </a:p>
        </p:txBody>
      </p:sp>
      <p:sp>
        <p:nvSpPr>
          <p:cNvPr id="22630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pSp>
        <p:nvGrpSpPr>
          <p:cNvPr id="226309" name="Group 16"/>
          <p:cNvGrpSpPr>
            <a:grpSpLocks/>
          </p:cNvGrpSpPr>
          <p:nvPr/>
        </p:nvGrpSpPr>
        <p:grpSpPr bwMode="auto">
          <a:xfrm>
            <a:off x="2887663" y="3660775"/>
            <a:ext cx="892175" cy="639763"/>
            <a:chOff x="2137" y="2931"/>
            <a:chExt cx="1197" cy="726"/>
          </a:xfrm>
        </p:grpSpPr>
        <p:sp>
          <p:nvSpPr>
            <p:cNvPr id="226310" name="Line 13"/>
            <p:cNvSpPr>
              <a:spLocks noChangeShapeType="1"/>
            </p:cNvSpPr>
            <p:nvPr/>
          </p:nvSpPr>
          <p:spPr bwMode="auto">
            <a:xfrm flipV="1">
              <a:off x="2156" y="3339"/>
              <a:ext cx="1178" cy="24"/>
            </a:xfrm>
            <a:prstGeom prst="line">
              <a:avLst/>
            </a:prstGeom>
            <a:noFill/>
            <a:ln w="28575">
              <a:solidFill>
                <a:srgbClr val="9900FF"/>
              </a:solidFill>
              <a:round/>
              <a:headEnd/>
              <a:tailEnd/>
            </a:ln>
          </p:spPr>
          <p:txBody>
            <a:bodyPr/>
            <a:lstStyle/>
            <a:p>
              <a:endParaRPr lang="zh-CN" altLang="en-US"/>
            </a:p>
          </p:txBody>
        </p:sp>
        <p:sp>
          <p:nvSpPr>
            <p:cNvPr id="226311" name="Line 14"/>
            <p:cNvSpPr>
              <a:spLocks noChangeShapeType="1"/>
            </p:cNvSpPr>
            <p:nvPr/>
          </p:nvSpPr>
          <p:spPr bwMode="auto">
            <a:xfrm>
              <a:off x="2137" y="2931"/>
              <a:ext cx="0" cy="726"/>
            </a:xfrm>
            <a:prstGeom prst="line">
              <a:avLst/>
            </a:prstGeom>
            <a:noFill/>
            <a:ln w="31750">
              <a:solidFill>
                <a:srgbClr val="9900FF"/>
              </a:solidFill>
              <a:round/>
              <a:headEnd/>
              <a:tailEnd/>
            </a:ln>
          </p:spPr>
          <p:txBody>
            <a:bodyPr/>
            <a:lstStyle/>
            <a:p>
              <a:endParaRPr lang="zh-CN" altLang="en-US"/>
            </a:p>
          </p:txBody>
        </p:sp>
        <p:sp>
          <p:nvSpPr>
            <p:cNvPr id="226312" name="Freeform 15"/>
            <p:cNvSpPr>
              <a:spLocks/>
            </p:cNvSpPr>
            <p:nvPr/>
          </p:nvSpPr>
          <p:spPr bwMode="auto">
            <a:xfrm>
              <a:off x="2154" y="3113"/>
              <a:ext cx="1044" cy="453"/>
            </a:xfrm>
            <a:custGeom>
              <a:avLst/>
              <a:gdLst>
                <a:gd name="T0" fmla="*/ 0 w 1315"/>
                <a:gd name="T1" fmla="*/ 226 h 453"/>
                <a:gd name="T2" fmla="*/ 179 w 1315"/>
                <a:gd name="T3" fmla="*/ 0 h 453"/>
                <a:gd name="T4" fmla="*/ 360 w 1315"/>
                <a:gd name="T5" fmla="*/ 226 h 453"/>
                <a:gd name="T6" fmla="*/ 540 w 1315"/>
                <a:gd name="T7" fmla="*/ 453 h 453"/>
                <a:gd name="T8" fmla="*/ 720 w 1315"/>
                <a:gd name="T9" fmla="*/ 226 h 453"/>
                <a:gd name="T10" fmla="*/ 864 w 1315"/>
                <a:gd name="T11" fmla="*/ 0 h 453"/>
                <a:gd name="T12" fmla="*/ 1044 w 1315"/>
                <a:gd name="T13" fmla="*/ 226 h 453"/>
                <a:gd name="T14" fmla="*/ 0 60000 65536"/>
                <a:gd name="T15" fmla="*/ 0 60000 65536"/>
                <a:gd name="T16" fmla="*/ 0 60000 65536"/>
                <a:gd name="T17" fmla="*/ 0 60000 65536"/>
                <a:gd name="T18" fmla="*/ 0 60000 65536"/>
                <a:gd name="T19" fmla="*/ 0 60000 65536"/>
                <a:gd name="T20" fmla="*/ 0 60000 65536"/>
                <a:gd name="T21" fmla="*/ 0 w 1315"/>
                <a:gd name="T22" fmla="*/ 0 h 453"/>
                <a:gd name="T23" fmla="*/ 1315 w 1315"/>
                <a:gd name="T24" fmla="*/ 453 h 4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5" h="453">
                  <a:moveTo>
                    <a:pt x="0" y="226"/>
                  </a:moveTo>
                  <a:cubicBezTo>
                    <a:pt x="75" y="113"/>
                    <a:pt x="151" y="0"/>
                    <a:pt x="226" y="0"/>
                  </a:cubicBezTo>
                  <a:cubicBezTo>
                    <a:pt x="301" y="0"/>
                    <a:pt x="377" y="151"/>
                    <a:pt x="453" y="226"/>
                  </a:cubicBezTo>
                  <a:cubicBezTo>
                    <a:pt x="529" y="301"/>
                    <a:pt x="604" y="453"/>
                    <a:pt x="680" y="453"/>
                  </a:cubicBezTo>
                  <a:cubicBezTo>
                    <a:pt x="756" y="453"/>
                    <a:pt x="839" y="301"/>
                    <a:pt x="907" y="226"/>
                  </a:cubicBezTo>
                  <a:cubicBezTo>
                    <a:pt x="975" y="151"/>
                    <a:pt x="1020" y="0"/>
                    <a:pt x="1088" y="0"/>
                  </a:cubicBezTo>
                  <a:cubicBezTo>
                    <a:pt x="1156" y="0"/>
                    <a:pt x="1277" y="188"/>
                    <a:pt x="1315" y="226"/>
                  </a:cubicBezTo>
                </a:path>
              </a:pathLst>
            </a:custGeom>
            <a:noFill/>
            <a:ln w="31750">
              <a:solidFill>
                <a:srgbClr val="9900FF"/>
              </a:solidFill>
              <a:round/>
              <a:headEnd/>
              <a:tailEnd/>
            </a:ln>
          </p:spPr>
          <p:txBody>
            <a:bodyPr/>
            <a:lstStyle/>
            <a:p>
              <a:endParaRPr lang="zh-CN" alt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2"/>
          <p:cNvSpPr>
            <a:spLocks noGrp="1" noChangeArrowheads="1"/>
          </p:cNvSpPr>
          <p:nvPr>
            <p:ph type="body" idx="1"/>
          </p:nvPr>
        </p:nvSpPr>
        <p:spPr>
          <a:xfrm>
            <a:off x="466725" y="1390650"/>
            <a:ext cx="5976938" cy="3486150"/>
          </a:xfrm>
        </p:spPr>
        <p:txBody>
          <a:bodyPr/>
          <a:lstStyle/>
          <a:p>
            <a:pPr>
              <a:lnSpc>
                <a:spcPct val="120000"/>
              </a:lnSpc>
            </a:pPr>
            <a:r>
              <a:rPr lang="zh-CN" altLang="en-US" sz="2000" smtClean="0">
                <a:solidFill>
                  <a:srgbClr val="1A3868"/>
                </a:solidFill>
                <a:latin typeface="Times New Roman" pitchFamily="18" charset="0"/>
                <a:ea typeface="微软雅黑" pitchFamily="34" charset="-122"/>
                <a:cs typeface="Times New Roman" pitchFamily="18" charset="0"/>
              </a:rPr>
              <a:t>在调制过程中，选择频率范围内的某一角频率</a:t>
            </a:r>
            <a:r>
              <a:rPr lang="en-US" altLang="zh-CN" sz="2000" smtClean="0">
                <a:solidFill>
                  <a:srgbClr val="1A3868"/>
                </a:solidFill>
                <a:latin typeface="Times New Roman" pitchFamily="18" charset="0"/>
                <a:ea typeface="微软雅黑" pitchFamily="34" charset="-122"/>
                <a:cs typeface="Times New Roman" pitchFamily="18" charset="0"/>
              </a:rPr>
              <a:t>ω</a:t>
            </a:r>
            <a:r>
              <a:rPr lang="zh-CN" altLang="en-US" sz="2000" smtClean="0">
                <a:solidFill>
                  <a:srgbClr val="1A3868"/>
                </a:solidFill>
                <a:latin typeface="Times New Roman" pitchFamily="18" charset="0"/>
                <a:ea typeface="微软雅黑" pitchFamily="34" charset="-122"/>
                <a:cs typeface="Times New Roman" pitchFamily="18" charset="0"/>
              </a:rPr>
              <a:t>的正（余）弦信号作为载波，该正（余）弦信号可以写为：</a:t>
            </a:r>
          </a:p>
          <a:p>
            <a:pPr>
              <a:buFontTx/>
              <a:buNone/>
            </a:pPr>
            <a:r>
              <a:rPr lang="zh-CN" altLang="en-US" sz="1900" b="1" smtClean="0">
                <a:ea typeface="楷体_GB2312" pitchFamily="49" charset="-122"/>
                <a:cs typeface="Times New Roman" pitchFamily="18" charset="0"/>
              </a:rPr>
              <a:t>                </a:t>
            </a:r>
            <a:r>
              <a:rPr lang="en-US" altLang="zh-CN" sz="1900" b="1" smtClean="0">
                <a:solidFill>
                  <a:schemeClr val="accent2"/>
                </a:solidFill>
                <a:ea typeface="楷体_GB2312" pitchFamily="49" charset="-122"/>
                <a:cs typeface="Times New Roman" pitchFamily="18" charset="0"/>
              </a:rPr>
              <a:t>u（t）= u</a:t>
            </a:r>
            <a:r>
              <a:rPr lang="en-US" altLang="zh-CN" sz="1900" b="1" baseline="-25000" smtClean="0">
                <a:solidFill>
                  <a:schemeClr val="accent2"/>
                </a:solidFill>
                <a:ea typeface="楷体_GB2312" pitchFamily="49" charset="-122"/>
                <a:cs typeface="Times New Roman" pitchFamily="18" charset="0"/>
              </a:rPr>
              <a:t>m</a:t>
            </a:r>
            <a:r>
              <a:rPr lang="en-US" altLang="zh-CN" sz="1900" b="1" smtClean="0">
                <a:solidFill>
                  <a:schemeClr val="accent2"/>
                </a:solidFill>
                <a:ea typeface="楷体_GB2312" pitchFamily="49" charset="-122"/>
                <a:cs typeface="Times New Roman" pitchFamily="18" charset="0"/>
              </a:rPr>
              <a:t>·sin（ωt+φ</a:t>
            </a:r>
            <a:r>
              <a:rPr lang="en-US" altLang="zh-CN" sz="1900" b="1" baseline="-25000" smtClean="0">
                <a:solidFill>
                  <a:schemeClr val="accent2"/>
                </a:solidFill>
                <a:ea typeface="楷体_GB2312" pitchFamily="49" charset="-122"/>
                <a:cs typeface="Times New Roman" pitchFamily="18" charset="0"/>
              </a:rPr>
              <a:t>0</a:t>
            </a:r>
            <a:r>
              <a:rPr lang="en-US" altLang="zh-CN" sz="1900" b="1" smtClean="0">
                <a:solidFill>
                  <a:schemeClr val="accent2"/>
                </a:solidFill>
                <a:ea typeface="楷体_GB2312" pitchFamily="49" charset="-122"/>
                <a:cs typeface="Times New Roman" pitchFamily="18" charset="0"/>
              </a:rPr>
              <a:t>）</a:t>
            </a:r>
          </a:p>
          <a:p>
            <a:pPr>
              <a:buFontTx/>
              <a:buNone/>
            </a:pPr>
            <a:endParaRPr lang="zh-CN" altLang="en-US" sz="700" b="1" smtClean="0">
              <a:solidFill>
                <a:schemeClr val="accent2"/>
              </a:solidFill>
              <a:ea typeface="楷体_GB2312" pitchFamily="49" charset="-122"/>
              <a:cs typeface="Times New Roman" pitchFamily="18" charset="0"/>
            </a:endParaRPr>
          </a:p>
          <a:p>
            <a:pPr>
              <a:spcAft>
                <a:spcPct val="20000"/>
              </a:spcAft>
            </a:pPr>
            <a:r>
              <a:rPr lang="zh-CN" altLang="en-US" sz="2000" smtClean="0">
                <a:solidFill>
                  <a:srgbClr val="1A3868"/>
                </a:solidFill>
                <a:latin typeface="Times New Roman" pitchFamily="18" charset="0"/>
                <a:ea typeface="微软雅黑" pitchFamily="34" charset="-122"/>
                <a:cs typeface="Times New Roman" pitchFamily="18" charset="0"/>
              </a:rPr>
              <a:t>3个可以改变的电参量：</a:t>
            </a:r>
          </a:p>
          <a:p>
            <a:pPr>
              <a:buFontTx/>
              <a:buNone/>
            </a:pPr>
            <a:r>
              <a:rPr lang="zh-CN" altLang="en-US" sz="2000" smtClean="0">
                <a:solidFill>
                  <a:srgbClr val="1A3868"/>
                </a:solidFill>
                <a:latin typeface="Times New Roman" pitchFamily="18" charset="0"/>
                <a:ea typeface="微软雅黑" pitchFamily="34" charset="-122"/>
                <a:cs typeface="Times New Roman" pitchFamily="18" charset="0"/>
              </a:rPr>
              <a:t>                  —    振    幅    </a:t>
            </a:r>
            <a:r>
              <a:rPr lang="en-US" altLang="zh-CN" sz="1900" b="1" smtClean="0">
                <a:solidFill>
                  <a:schemeClr val="accent2"/>
                </a:solidFill>
                <a:ea typeface="楷体_GB2312" pitchFamily="49" charset="-122"/>
              </a:rPr>
              <a:t>u</a:t>
            </a:r>
            <a:r>
              <a:rPr lang="en-US" altLang="zh-CN" sz="1900" b="1" baseline="-25000" smtClean="0">
                <a:solidFill>
                  <a:schemeClr val="accent2"/>
                </a:solidFill>
                <a:ea typeface="楷体_GB2312" pitchFamily="49" charset="-122"/>
              </a:rPr>
              <a:t>m</a:t>
            </a:r>
            <a:endParaRPr lang="en-US" altLang="zh-CN" sz="2000" smtClean="0">
              <a:solidFill>
                <a:srgbClr val="1A3868"/>
              </a:solidFill>
              <a:latin typeface="Times New Roman" pitchFamily="18" charset="0"/>
              <a:ea typeface="微软雅黑" pitchFamily="34" charset="-122"/>
            </a:endParaRPr>
          </a:p>
          <a:p>
            <a:pPr>
              <a:buFontTx/>
              <a:buNone/>
            </a:pPr>
            <a:r>
              <a:rPr lang="zh-CN" altLang="en-US" sz="2000" smtClean="0">
                <a:solidFill>
                  <a:srgbClr val="1A3868"/>
                </a:solidFill>
                <a:latin typeface="Times New Roman" pitchFamily="18" charset="0"/>
                <a:ea typeface="微软雅黑" pitchFamily="34" charset="-122"/>
              </a:rPr>
              <a:t>                  —    角频率    </a:t>
            </a:r>
            <a:r>
              <a:rPr lang="en-US" altLang="zh-CN" sz="1900" b="1" smtClean="0">
                <a:solidFill>
                  <a:schemeClr val="accent2"/>
                </a:solidFill>
                <a:ea typeface="楷体_GB2312" pitchFamily="49" charset="-122"/>
              </a:rPr>
              <a:t>ω</a:t>
            </a:r>
            <a:endParaRPr lang="zh-CN" altLang="en-US" sz="2000" smtClean="0">
              <a:solidFill>
                <a:srgbClr val="1A3868"/>
              </a:solidFill>
              <a:latin typeface="Times New Roman" pitchFamily="18" charset="0"/>
              <a:ea typeface="微软雅黑" pitchFamily="34" charset="-122"/>
            </a:endParaRPr>
          </a:p>
          <a:p>
            <a:pPr>
              <a:buFontTx/>
              <a:buNone/>
            </a:pPr>
            <a:r>
              <a:rPr lang="zh-CN" altLang="en-US" sz="2000" smtClean="0">
                <a:solidFill>
                  <a:srgbClr val="1A3868"/>
                </a:solidFill>
                <a:latin typeface="Times New Roman" pitchFamily="18" charset="0"/>
                <a:ea typeface="微软雅黑" pitchFamily="34" charset="-122"/>
              </a:rPr>
              <a:t>                  —    相   位     </a:t>
            </a:r>
            <a:r>
              <a:rPr lang="en-US" altLang="zh-CN" sz="1900" b="1" smtClean="0">
                <a:solidFill>
                  <a:schemeClr val="accent2"/>
                </a:solidFill>
                <a:ea typeface="楷体_GB2312" pitchFamily="49" charset="-122"/>
              </a:rPr>
              <a:t>φ</a:t>
            </a:r>
            <a:endParaRPr lang="en-US" altLang="zh-CN" sz="2000" smtClean="0">
              <a:solidFill>
                <a:srgbClr val="1A3868"/>
              </a:solidFill>
              <a:latin typeface="Times New Roman" pitchFamily="18" charset="0"/>
              <a:ea typeface="微软雅黑" pitchFamily="34" charset="-122"/>
            </a:endParaRPr>
          </a:p>
          <a:p>
            <a:endParaRPr lang="zh-CN" altLang="en-US" sz="1900" b="1" smtClean="0">
              <a:ea typeface="楷体_GB2312" pitchFamily="49" charset="-122"/>
            </a:endParaRPr>
          </a:p>
        </p:txBody>
      </p:sp>
      <p:sp>
        <p:nvSpPr>
          <p:cNvPr id="313346" name="Rectangle 3"/>
          <p:cNvSpPr>
            <a:spLocks noGrp="1" noChangeArrowheads="1"/>
          </p:cNvSpPr>
          <p:nvPr>
            <p:ph type="title"/>
          </p:nvPr>
        </p:nvSpPr>
        <p:spPr>
          <a:xfrm>
            <a:off x="647700" y="781050"/>
            <a:ext cx="3060700" cy="566738"/>
          </a:xfrm>
        </p:spPr>
        <p:txBody>
          <a:bodyPr/>
          <a:lstStyle/>
          <a:p>
            <a:r>
              <a:rPr lang="zh-CN" altLang="en-US" sz="2400" smtClean="0">
                <a:solidFill>
                  <a:srgbClr val="007D7A"/>
                </a:solidFill>
                <a:latin typeface="Times New Roman" pitchFamily="18" charset="0"/>
                <a:ea typeface="微软雅黑" pitchFamily="34" charset="-122"/>
                <a:cs typeface="Times New Roman" pitchFamily="18" charset="0"/>
              </a:rPr>
              <a:t>数字数据的模拟信号</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8" name="标题 1"/>
          <p:cNvSpPr>
            <a:spLocks noGrp="1"/>
          </p:cNvSpPr>
          <p:nvPr>
            <p:ph type="title" idx="4294967295"/>
          </p:nvPr>
        </p:nvSpPr>
        <p:spPr>
          <a:xfrm>
            <a:off x="395288" y="635000"/>
            <a:ext cx="6429375" cy="857250"/>
          </a:xfrm>
        </p:spPr>
        <p:txBody>
          <a:bodyPr/>
          <a:lstStyle/>
          <a:p>
            <a:pPr algn="l"/>
            <a:r>
              <a:rPr lang="zh-CN" altLang="en-US" sz="2400" dirty="0" smtClean="0">
                <a:solidFill>
                  <a:srgbClr val="007D7A"/>
                </a:solidFill>
                <a:latin typeface="Times New Roman" pitchFamily="18" charset="0"/>
                <a:ea typeface="微软雅黑" pitchFamily="34" charset="-122"/>
                <a:cs typeface="Times New Roman" pitchFamily="18" charset="0"/>
              </a:rPr>
              <a:t>模拟数据编码方法</a:t>
            </a:r>
          </a:p>
        </p:txBody>
      </p:sp>
      <p:sp>
        <p:nvSpPr>
          <p:cNvPr id="264199" name="内容占位符 2"/>
          <p:cNvSpPr>
            <a:spLocks noGrp="1"/>
          </p:cNvSpPr>
          <p:nvPr>
            <p:ph idx="4294967295"/>
          </p:nvPr>
        </p:nvSpPr>
        <p:spPr>
          <a:xfrm>
            <a:off x="685800" y="1285875"/>
            <a:ext cx="7772400" cy="3287713"/>
          </a:xfrm>
        </p:spPr>
        <p:txBody>
          <a:bodyPr/>
          <a:lstStyle/>
          <a:p>
            <a:pPr>
              <a:buFontTx/>
              <a:buNone/>
            </a:pPr>
            <a:endParaRPr lang="zh-CN" altLang="en-US" sz="2000" b="1" smtClean="0">
              <a:solidFill>
                <a:srgbClr val="2D2DB9"/>
              </a:solidFill>
              <a:latin typeface="Times New Roman" pitchFamily="18" charset="0"/>
              <a:ea typeface="宋体" charset="-122"/>
              <a:cs typeface="Times New Roman" pitchFamily="18" charset="0"/>
            </a:endParaRPr>
          </a:p>
        </p:txBody>
      </p:sp>
      <p:sp>
        <p:nvSpPr>
          <p:cNvPr id="26420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zh-CN" altLang="en-US" sz="2400" u="none">
              <a:solidFill>
                <a:schemeClr val="tx1"/>
              </a:solidFill>
              <a:latin typeface="Copperplate Gothic Bold"/>
              <a:ea typeface="Gulim" pitchFamily="34" charset="-127"/>
            </a:endParaRPr>
          </a:p>
        </p:txBody>
      </p:sp>
      <p:graphicFrame>
        <p:nvGraphicFramePr>
          <p:cNvPr id="264197" name="Object 5"/>
          <p:cNvGraphicFramePr>
            <a:graphicFrameLocks noChangeAspect="1"/>
          </p:cNvGraphicFramePr>
          <p:nvPr/>
        </p:nvGraphicFramePr>
        <p:xfrm>
          <a:off x="107950" y="1563688"/>
          <a:ext cx="6049963" cy="3054350"/>
        </p:xfrm>
        <a:graphic>
          <a:graphicData uri="http://schemas.openxmlformats.org/presentationml/2006/ole">
            <mc:AlternateContent xmlns:mc="http://schemas.openxmlformats.org/markup-compatibility/2006">
              <mc:Choice xmlns:v="urn:schemas-microsoft-com:vml" Requires="v">
                <p:oleObj spid="_x0000_s264208" name="Visio" r:id="rId4" imgW="4961766" imgH="3018547" progId="Visio.Drawing.11">
                  <p:embed/>
                </p:oleObj>
              </mc:Choice>
              <mc:Fallback>
                <p:oleObj name="Visio" r:id="rId4" imgW="4961766" imgH="3018547"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1563688"/>
                        <a:ext cx="6049963" cy="305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2"/>
          <p:cNvSpPr>
            <a:spLocks noGrp="1" noChangeArrowheads="1"/>
          </p:cNvSpPr>
          <p:nvPr>
            <p:ph type="title"/>
          </p:nvPr>
        </p:nvSpPr>
        <p:spPr>
          <a:xfrm>
            <a:off x="447675" y="706438"/>
            <a:ext cx="6429375" cy="857250"/>
          </a:xfrm>
        </p:spPr>
        <p:txBody>
          <a:bodyPr/>
          <a:lstStyle/>
          <a:p>
            <a:pPr algn="l"/>
            <a:r>
              <a:rPr lang="zh-CN" altLang="en-US" sz="2400" dirty="0" smtClean="0">
                <a:solidFill>
                  <a:srgbClr val="007D7A"/>
                </a:solidFill>
                <a:latin typeface="Times New Roman" pitchFamily="18" charset="0"/>
                <a:ea typeface="微软雅黑" pitchFamily="34" charset="-122"/>
                <a:cs typeface="Times New Roman" pitchFamily="18" charset="0"/>
              </a:rPr>
              <a:t>幅移键控 </a:t>
            </a:r>
            <a:r>
              <a:rPr lang="en-US" altLang="zh-CN" sz="2400" dirty="0" smtClean="0">
                <a:solidFill>
                  <a:srgbClr val="007D7A"/>
                </a:solidFill>
                <a:latin typeface="Times New Roman" pitchFamily="18" charset="0"/>
                <a:ea typeface="微软雅黑" pitchFamily="34" charset="-122"/>
                <a:cs typeface="Times New Roman" pitchFamily="18" charset="0"/>
              </a:rPr>
              <a:t>(amplitude shift keying, ASK)</a:t>
            </a:r>
            <a:endParaRPr lang="zh-CN" altLang="en-US" sz="3200" dirty="0" smtClean="0">
              <a:latin typeface="华文新魏" pitchFamily="2" charset="-122"/>
              <a:ea typeface="微软雅黑" pitchFamily="34" charset="-122"/>
              <a:cs typeface="Times New Roman" pitchFamily="18" charset="0"/>
            </a:endParaRPr>
          </a:p>
        </p:txBody>
      </p:sp>
      <p:sp>
        <p:nvSpPr>
          <p:cNvPr id="266242" name="Rectangle 3"/>
          <p:cNvSpPr>
            <a:spLocks noGrp="1" noChangeArrowheads="1"/>
          </p:cNvSpPr>
          <p:nvPr>
            <p:ph type="body" idx="1"/>
          </p:nvPr>
        </p:nvSpPr>
        <p:spPr>
          <a:xfrm>
            <a:off x="468313" y="1420813"/>
            <a:ext cx="5181600" cy="3144837"/>
          </a:xfrm>
        </p:spPr>
        <p:txBody>
          <a:bodyPr/>
          <a:lstStyle/>
          <a:p>
            <a:pPr>
              <a:buFontTx/>
              <a:buNone/>
            </a:pPr>
            <a:r>
              <a:rPr lang="zh-CN" altLang="en-US" smtClean="0">
                <a:solidFill>
                  <a:srgbClr val="18386B"/>
                </a:solidFill>
                <a:latin typeface="微软雅黑" pitchFamily="34" charset="-122"/>
                <a:ea typeface="微软雅黑" pitchFamily="34" charset="-122"/>
              </a:rPr>
              <a:t> </a:t>
            </a:r>
          </a:p>
          <a:p>
            <a:pPr>
              <a:buFontTx/>
              <a:buNone/>
            </a:pPr>
            <a:r>
              <a:rPr lang="zh-CN" altLang="en-US" smtClean="0">
                <a:solidFill>
                  <a:srgbClr val="18386B"/>
                </a:solidFill>
                <a:latin typeface="微软雅黑" pitchFamily="34" charset="-122"/>
                <a:ea typeface="微软雅黑" pitchFamily="34" charset="-122"/>
              </a:rPr>
              <a:t>              </a:t>
            </a:r>
            <a:r>
              <a:rPr lang="en-US" altLang="zh-CN" sz="2000" smtClean="0">
                <a:solidFill>
                  <a:schemeClr val="accent2"/>
                </a:solidFill>
                <a:latin typeface="微软雅黑" pitchFamily="34" charset="-122"/>
                <a:ea typeface="微软雅黑" pitchFamily="34" charset="-122"/>
              </a:rPr>
              <a:t>u</a:t>
            </a:r>
            <a:r>
              <a:rPr lang="en-US" altLang="zh-CN" sz="2000" baseline="-30000" smtClean="0">
                <a:solidFill>
                  <a:schemeClr val="accent2"/>
                </a:solidFill>
                <a:latin typeface="微软雅黑" pitchFamily="34" charset="-122"/>
                <a:ea typeface="微软雅黑" pitchFamily="34" charset="-122"/>
              </a:rPr>
              <a:t>m</a:t>
            </a:r>
            <a:r>
              <a:rPr lang="en-US" altLang="zh-CN" sz="2000" smtClean="0">
                <a:solidFill>
                  <a:srgbClr val="18386B"/>
                </a:solidFill>
                <a:latin typeface="微软雅黑" pitchFamily="34" charset="-122"/>
                <a:ea typeface="微软雅黑" pitchFamily="34" charset="-122"/>
              </a:rPr>
              <a:t>· sin（ω</a:t>
            </a:r>
            <a:r>
              <a:rPr lang="en-US" altLang="zh-CN" sz="2000" baseline="-30000" smtClean="0">
                <a:solidFill>
                  <a:srgbClr val="18386B"/>
                </a:solidFill>
                <a:latin typeface="微软雅黑" pitchFamily="34" charset="-122"/>
                <a:ea typeface="微软雅黑" pitchFamily="34" charset="-122"/>
              </a:rPr>
              <a:t>1</a:t>
            </a:r>
            <a:r>
              <a:rPr lang="en-US" altLang="zh-CN" sz="2000" smtClean="0">
                <a:solidFill>
                  <a:srgbClr val="18386B"/>
                </a:solidFill>
                <a:latin typeface="微软雅黑" pitchFamily="34" charset="-122"/>
                <a:ea typeface="微软雅黑" pitchFamily="34" charset="-122"/>
              </a:rPr>
              <a:t>t+φ</a:t>
            </a:r>
            <a:r>
              <a:rPr lang="en-US" altLang="zh-CN" sz="2000" baseline="-30000" smtClean="0">
                <a:solidFill>
                  <a:srgbClr val="18386B"/>
                </a:solidFill>
                <a:latin typeface="微软雅黑" pitchFamily="34" charset="-122"/>
                <a:ea typeface="微软雅黑" pitchFamily="34" charset="-122"/>
              </a:rPr>
              <a:t>0</a:t>
            </a:r>
            <a:r>
              <a:rPr lang="en-US" altLang="zh-CN" sz="2000" smtClean="0">
                <a:solidFill>
                  <a:srgbClr val="18386B"/>
                </a:solidFill>
                <a:latin typeface="微软雅黑" pitchFamily="34" charset="-122"/>
                <a:ea typeface="微软雅黑" pitchFamily="34" charset="-122"/>
              </a:rPr>
              <a:t>）     </a:t>
            </a:r>
            <a:r>
              <a:rPr lang="zh-CN" altLang="en-US" sz="2000" smtClean="0">
                <a:solidFill>
                  <a:srgbClr val="C00000"/>
                </a:solidFill>
                <a:latin typeface="Times New Roman" pitchFamily="18" charset="0"/>
                <a:ea typeface="微软雅黑" pitchFamily="34" charset="-122"/>
                <a:cs typeface="Times New Roman" pitchFamily="18" charset="0"/>
              </a:rPr>
              <a:t>数字1</a:t>
            </a:r>
          </a:p>
          <a:p>
            <a:pPr>
              <a:buFontTx/>
              <a:buNone/>
            </a:pPr>
            <a:r>
              <a:rPr lang="zh-CN" altLang="en-US" sz="2000" smtClean="0">
                <a:solidFill>
                  <a:srgbClr val="18386B"/>
                </a:solidFill>
                <a:latin typeface="微软雅黑" pitchFamily="34" charset="-122"/>
                <a:ea typeface="微软雅黑" pitchFamily="34" charset="-122"/>
              </a:rPr>
              <a:t> </a:t>
            </a:r>
            <a:r>
              <a:rPr lang="en-US" altLang="zh-CN" sz="2000" smtClean="0">
                <a:solidFill>
                  <a:srgbClr val="18386B"/>
                </a:solidFill>
                <a:latin typeface="微软雅黑" pitchFamily="34" charset="-122"/>
                <a:ea typeface="微软雅黑" pitchFamily="34" charset="-122"/>
              </a:rPr>
              <a:t>u（t）=</a:t>
            </a:r>
          </a:p>
          <a:p>
            <a:pPr>
              <a:buFontTx/>
              <a:buNone/>
            </a:pPr>
            <a:r>
              <a:rPr lang="en-US" altLang="zh-CN" sz="2000" smtClean="0">
                <a:solidFill>
                  <a:srgbClr val="18386B"/>
                </a:solidFill>
                <a:latin typeface="微软雅黑" pitchFamily="34" charset="-122"/>
                <a:ea typeface="微软雅黑" pitchFamily="34" charset="-122"/>
              </a:rPr>
              <a:t>                 0                                </a:t>
            </a:r>
            <a:r>
              <a:rPr lang="zh-CN" altLang="en-US" sz="2000" smtClean="0">
                <a:solidFill>
                  <a:srgbClr val="C00000"/>
                </a:solidFill>
                <a:latin typeface="Times New Roman" pitchFamily="18" charset="0"/>
                <a:ea typeface="微软雅黑" pitchFamily="34" charset="-122"/>
              </a:rPr>
              <a:t>数字0</a:t>
            </a:r>
          </a:p>
          <a:p>
            <a:endParaRPr lang="zh-CN" altLang="en-US" sz="2000" smtClean="0">
              <a:solidFill>
                <a:srgbClr val="18386B"/>
              </a:solidFill>
              <a:latin typeface="微软雅黑" pitchFamily="34" charset="-122"/>
              <a:ea typeface="微软雅黑" pitchFamily="34" charset="-122"/>
            </a:endParaRPr>
          </a:p>
          <a:p>
            <a:pPr>
              <a:lnSpc>
                <a:spcPct val="120000"/>
              </a:lnSpc>
            </a:pPr>
            <a:r>
              <a:rPr lang="zh-CN" altLang="en-US" sz="2000" smtClean="0">
                <a:solidFill>
                  <a:srgbClr val="18386B"/>
                </a:solidFill>
                <a:latin typeface="微软雅黑" pitchFamily="34" charset="-122"/>
                <a:ea typeface="微软雅黑" pitchFamily="34" charset="-122"/>
              </a:rPr>
              <a:t>幅移键控</a:t>
            </a:r>
            <a:r>
              <a:rPr lang="en-US" altLang="zh-CN" sz="2000" smtClean="0">
                <a:solidFill>
                  <a:srgbClr val="18386B"/>
                </a:solidFill>
                <a:latin typeface="微软雅黑" pitchFamily="34" charset="-122"/>
                <a:ea typeface="微软雅黑" pitchFamily="34" charset="-122"/>
              </a:rPr>
              <a:t>ASK</a:t>
            </a:r>
            <a:r>
              <a:rPr lang="zh-CN" altLang="en-US" sz="2000" smtClean="0">
                <a:solidFill>
                  <a:srgbClr val="18386B"/>
                </a:solidFill>
                <a:latin typeface="微软雅黑" pitchFamily="34" charset="-122"/>
                <a:ea typeface="微软雅黑" pitchFamily="34" charset="-122"/>
              </a:rPr>
              <a:t>信号实现容易，技术简单，但抗干扰能力较差。 </a:t>
            </a:r>
          </a:p>
        </p:txBody>
      </p:sp>
      <p:grpSp>
        <p:nvGrpSpPr>
          <p:cNvPr id="266243" name="Group 7"/>
          <p:cNvGrpSpPr>
            <a:grpSpLocks/>
          </p:cNvGrpSpPr>
          <p:nvPr/>
        </p:nvGrpSpPr>
        <p:grpSpPr bwMode="auto">
          <a:xfrm>
            <a:off x="1690688" y="2132013"/>
            <a:ext cx="76200" cy="858837"/>
            <a:chOff x="1536" y="1368"/>
            <a:chExt cx="48" cy="541"/>
          </a:xfrm>
        </p:grpSpPr>
        <p:sp>
          <p:nvSpPr>
            <p:cNvPr id="266244" name="Line 8"/>
            <p:cNvSpPr>
              <a:spLocks noChangeShapeType="1"/>
            </p:cNvSpPr>
            <p:nvPr/>
          </p:nvSpPr>
          <p:spPr bwMode="auto">
            <a:xfrm flipH="1">
              <a:off x="1536" y="1368"/>
              <a:ext cx="48" cy="0"/>
            </a:xfrm>
            <a:prstGeom prst="line">
              <a:avLst/>
            </a:prstGeom>
            <a:noFill/>
            <a:ln w="19050">
              <a:solidFill>
                <a:srgbClr val="18386B"/>
              </a:solidFill>
              <a:round/>
              <a:headEnd/>
              <a:tailEnd/>
            </a:ln>
          </p:spPr>
          <p:txBody>
            <a:bodyPr anchor="ctr"/>
            <a:lstStyle/>
            <a:p>
              <a:endParaRPr lang="zh-CN" altLang="en-US"/>
            </a:p>
          </p:txBody>
        </p:sp>
        <p:sp>
          <p:nvSpPr>
            <p:cNvPr id="266245" name="Line 9"/>
            <p:cNvSpPr>
              <a:spLocks noChangeShapeType="1"/>
            </p:cNvSpPr>
            <p:nvPr/>
          </p:nvSpPr>
          <p:spPr bwMode="auto">
            <a:xfrm>
              <a:off x="1536" y="1368"/>
              <a:ext cx="0" cy="541"/>
            </a:xfrm>
            <a:prstGeom prst="line">
              <a:avLst/>
            </a:prstGeom>
            <a:noFill/>
            <a:ln w="19050">
              <a:solidFill>
                <a:srgbClr val="18386B"/>
              </a:solidFill>
              <a:round/>
              <a:headEnd/>
              <a:tailEnd/>
            </a:ln>
          </p:spPr>
          <p:txBody>
            <a:bodyPr anchor="ctr"/>
            <a:lstStyle/>
            <a:p>
              <a:endParaRPr lang="zh-CN" altLang="en-US"/>
            </a:p>
          </p:txBody>
        </p:sp>
        <p:sp>
          <p:nvSpPr>
            <p:cNvPr id="266246" name="Line 10"/>
            <p:cNvSpPr>
              <a:spLocks noChangeShapeType="1"/>
            </p:cNvSpPr>
            <p:nvPr/>
          </p:nvSpPr>
          <p:spPr bwMode="auto">
            <a:xfrm>
              <a:off x="1536" y="1909"/>
              <a:ext cx="48" cy="0"/>
            </a:xfrm>
            <a:prstGeom prst="line">
              <a:avLst/>
            </a:prstGeom>
            <a:noFill/>
            <a:ln w="19050">
              <a:solidFill>
                <a:srgbClr val="18386B"/>
              </a:solidFill>
              <a:round/>
              <a:headEnd/>
              <a:tailEnd/>
            </a:ln>
          </p:spPr>
          <p:txBody>
            <a:bodyPr anchor="ctr"/>
            <a:lstStyle/>
            <a:p>
              <a:endParaRPr lang="zh-CN" altLang="en-US"/>
            </a:p>
          </p:txBody>
        </p:sp>
      </p:grpSp>
    </p:spTree>
  </p:cSld>
  <p:clrMapOvr>
    <a:masterClrMapping/>
  </p:clrMapOvr>
</p:sld>
</file>

<file path=ppt/theme/theme1.xml><?xml version="1.0" encoding="utf-8"?>
<a:theme xmlns:a="http://schemas.openxmlformats.org/drawingml/2006/main" name="继续教育">
  <a:themeElements>
    <a:clrScheme name="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继续教育">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zh-CN" sz="2800" b="1" i="0" u="sng" strike="noStrike" cap="none" normalizeH="0" baseline="0" smtClean="0">
            <a:ln>
              <a:noFill/>
            </a:ln>
            <a:solidFill>
              <a:srgbClr val="000099"/>
            </a:solidFill>
            <a:effectLst/>
            <a:latin typeface="Times New Roman" pitchFamily="18" charset="0"/>
            <a:ea typeface="微软雅黑" pitchFamily="34" charset="-122"/>
            <a:cs typeface="Times New Roman" pitchFamily="18" charset="0"/>
          </a:defRPr>
        </a:defPPr>
      </a:lstStyle>
    </a:lnDef>
  </a:objectDefaults>
  <a:extraClrSchemeLst>
    <a:extraClrScheme>
      <a:clrScheme name="16比9模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6比9模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6比9模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6比9模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6比9模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6比9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6比9模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继续教育</Template>
  <TotalTime>10811</TotalTime>
  <Words>2829</Words>
  <Application>Microsoft Office PowerPoint</Application>
  <PresentationFormat>自定义</PresentationFormat>
  <Paragraphs>215</Paragraphs>
  <Slides>30</Slides>
  <Notes>25</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30</vt:i4>
      </vt:variant>
    </vt:vector>
  </HeadingPairs>
  <TitlesOfParts>
    <vt:vector size="33" baseType="lpstr">
      <vt:lpstr>继续教育</vt:lpstr>
      <vt:lpstr>Visio</vt:lpstr>
      <vt:lpstr>VISIO</vt:lpstr>
      <vt:lpstr>计算机网络技术</vt:lpstr>
      <vt:lpstr>PowerPoint 演示文稿</vt:lpstr>
      <vt:lpstr>一、信息、数据与信号</vt:lpstr>
      <vt:lpstr>信号的基本概念</vt:lpstr>
      <vt:lpstr>二、数据编码技术</vt:lpstr>
      <vt:lpstr>调制与解调</vt:lpstr>
      <vt:lpstr>数字数据的模拟信号</vt:lpstr>
      <vt:lpstr>模拟数据编码方法</vt:lpstr>
      <vt:lpstr>幅移键控 (amplitude shift keying, ASK)</vt:lpstr>
      <vt:lpstr>频移键控 (frequency-shift keying, FSK)</vt:lpstr>
      <vt:lpstr>相移键控 (phase-shift keying, PSK) </vt:lpstr>
      <vt:lpstr>数字数据编码方法</vt:lpstr>
      <vt:lpstr>曼彻斯特与差分曼彻斯特编码</vt:lpstr>
      <vt:lpstr>脉冲编码调制 (pulse code modulation, PCM)</vt:lpstr>
      <vt:lpstr>PowerPoint 演示文稿</vt:lpstr>
      <vt:lpstr>PowerPoint 演示文稿</vt:lpstr>
      <vt:lpstr>三、数据通信系统结构与通信方式</vt:lpstr>
      <vt:lpstr>数据通信方式</vt:lpstr>
      <vt:lpstr>数据通信方式</vt:lpstr>
      <vt:lpstr>数据通信方式——同步技术</vt:lpstr>
      <vt:lpstr>实现字符同步的同步传输</vt:lpstr>
      <vt:lpstr>实现字符同步的异步传输</vt:lpstr>
      <vt:lpstr>四、多路复用技术</vt:lpstr>
      <vt:lpstr>多路复用的四种基本形式</vt:lpstr>
      <vt:lpstr>时分多路复用 Time-Division Multiplexing</vt:lpstr>
      <vt:lpstr>贝尔系统的T1载波</vt:lpstr>
      <vt:lpstr> 时分多路复用的分类与工作原理</vt:lpstr>
      <vt:lpstr>频分多路复用</vt:lpstr>
      <vt:lpstr>波分多路复用 Wavelength Division Multiplexing</vt:lpstr>
      <vt:lpstr>码分多址复用 Code Division Multiple Access</vt:lpstr>
    </vt:vector>
  </TitlesOfParts>
  <Company>tonecom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文件传输协议（一）</dc:title>
  <dc:creator>xjd</dc:creator>
  <cp:lastModifiedBy>郭禾</cp:lastModifiedBy>
  <cp:revision>1104</cp:revision>
  <cp:lastPrinted>1999-06-03T07:41:47Z</cp:lastPrinted>
  <dcterms:created xsi:type="dcterms:W3CDTF">1999-05-31T06:37:31Z</dcterms:created>
  <dcterms:modified xsi:type="dcterms:W3CDTF">2014-07-09T02:57:19Z</dcterms:modified>
</cp:coreProperties>
</file>